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70" r:id="rId11"/>
    <p:sldId id="265" r:id="rId12"/>
    <p:sldId id="266" r:id="rId13"/>
    <p:sldId id="267" r:id="rId14"/>
    <p:sldId id="268" r:id="rId15"/>
    <p:sldId id="269" r:id="rId16"/>
    <p:sldId id="275" r:id="rId17"/>
    <p:sldId id="271" r:id="rId18"/>
    <p:sldId id="272" r:id="rId19"/>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p:scale>
          <a:sx n="80" d="100"/>
          <a:sy n="80" d="100"/>
        </p:scale>
        <p:origin x="100"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A7BA4BB-8112-4166-B589-9B3C0F781DF7}"/>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a:extLst>
              <a:ext uri="{FF2B5EF4-FFF2-40B4-BE49-F238E27FC236}">
                <a16:creationId xmlns:a16="http://schemas.microsoft.com/office/drawing/2014/main" id="{2CD6EE38-907F-4C2A-934A-AEDABFFA28D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p>
        </p:txBody>
      </p:sp>
      <p:sp>
        <p:nvSpPr>
          <p:cNvPr id="4" name="Marcador de fecha 3">
            <a:extLst>
              <a:ext uri="{FF2B5EF4-FFF2-40B4-BE49-F238E27FC236}">
                <a16:creationId xmlns:a16="http://schemas.microsoft.com/office/drawing/2014/main" id="{847CA380-9DD1-414E-8E39-E4020E903C06}"/>
              </a:ext>
            </a:extLst>
          </p:cNvPr>
          <p:cNvSpPr>
            <a:spLocks noGrp="1"/>
          </p:cNvSpPr>
          <p:nvPr>
            <p:ph type="dt" sz="half" idx="10"/>
          </p:nvPr>
        </p:nvSpPr>
        <p:spPr/>
        <p:txBody>
          <a:bodyPr/>
          <a:lstStyle/>
          <a:p>
            <a:fld id="{56798A73-A7F9-4E60-980C-900540A9EC03}" type="datetimeFigureOut">
              <a:rPr lang="es-ES" smtClean="0"/>
              <a:t>09/05/2021</a:t>
            </a:fld>
            <a:endParaRPr lang="es-ES"/>
          </a:p>
        </p:txBody>
      </p:sp>
      <p:sp>
        <p:nvSpPr>
          <p:cNvPr id="5" name="Marcador de pie de página 4">
            <a:extLst>
              <a:ext uri="{FF2B5EF4-FFF2-40B4-BE49-F238E27FC236}">
                <a16:creationId xmlns:a16="http://schemas.microsoft.com/office/drawing/2014/main" id="{A161D051-9ABD-4C23-8BEC-3F389F0DF628}"/>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D95E4CD6-889B-4C27-8977-E27076ADB772}"/>
              </a:ext>
            </a:extLst>
          </p:cNvPr>
          <p:cNvSpPr>
            <a:spLocks noGrp="1"/>
          </p:cNvSpPr>
          <p:nvPr>
            <p:ph type="sldNum" sz="quarter" idx="12"/>
          </p:nvPr>
        </p:nvSpPr>
        <p:spPr/>
        <p:txBody>
          <a:bodyPr/>
          <a:lstStyle/>
          <a:p>
            <a:fld id="{7D3E8A7D-79B4-4C00-A870-0A2FE23B6D3C}" type="slidenum">
              <a:rPr lang="es-ES" smtClean="0"/>
              <a:t>‹Nº›</a:t>
            </a:fld>
            <a:endParaRPr lang="es-ES"/>
          </a:p>
        </p:txBody>
      </p:sp>
    </p:spTree>
    <p:extLst>
      <p:ext uri="{BB962C8B-B14F-4D97-AF65-F5344CB8AC3E}">
        <p14:creationId xmlns:p14="http://schemas.microsoft.com/office/powerpoint/2010/main" val="32259014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29F98FE-4882-4F9D-B13B-CB8BCCF31BBB}"/>
              </a:ext>
            </a:extLst>
          </p:cNvPr>
          <p:cNvSpPr>
            <a:spLocks noGrp="1"/>
          </p:cNvSpPr>
          <p:nvPr>
            <p:ph type="title"/>
          </p:nvPr>
        </p:nvSpPr>
        <p:spPr/>
        <p:txBody>
          <a:bodyPr/>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47BC44C4-0133-41B6-8EF7-0DC6D07BA128}"/>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3A96DEFB-EA89-465B-99D3-81865259BA5E}"/>
              </a:ext>
            </a:extLst>
          </p:cNvPr>
          <p:cNvSpPr>
            <a:spLocks noGrp="1"/>
          </p:cNvSpPr>
          <p:nvPr>
            <p:ph type="dt" sz="half" idx="10"/>
          </p:nvPr>
        </p:nvSpPr>
        <p:spPr/>
        <p:txBody>
          <a:bodyPr/>
          <a:lstStyle/>
          <a:p>
            <a:fld id="{56798A73-A7F9-4E60-980C-900540A9EC03}" type="datetimeFigureOut">
              <a:rPr lang="es-ES" smtClean="0"/>
              <a:t>09/05/2021</a:t>
            </a:fld>
            <a:endParaRPr lang="es-ES"/>
          </a:p>
        </p:txBody>
      </p:sp>
      <p:sp>
        <p:nvSpPr>
          <p:cNvPr id="5" name="Marcador de pie de página 4">
            <a:extLst>
              <a:ext uri="{FF2B5EF4-FFF2-40B4-BE49-F238E27FC236}">
                <a16:creationId xmlns:a16="http://schemas.microsoft.com/office/drawing/2014/main" id="{22DEA1F4-9DEC-4C75-8D79-1C6A5D02D62F}"/>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6D88BB84-EB8E-4092-93EE-59B9A993B413}"/>
              </a:ext>
            </a:extLst>
          </p:cNvPr>
          <p:cNvSpPr>
            <a:spLocks noGrp="1"/>
          </p:cNvSpPr>
          <p:nvPr>
            <p:ph type="sldNum" sz="quarter" idx="12"/>
          </p:nvPr>
        </p:nvSpPr>
        <p:spPr/>
        <p:txBody>
          <a:bodyPr/>
          <a:lstStyle/>
          <a:p>
            <a:fld id="{7D3E8A7D-79B4-4C00-A870-0A2FE23B6D3C}" type="slidenum">
              <a:rPr lang="es-ES" smtClean="0"/>
              <a:t>‹Nº›</a:t>
            </a:fld>
            <a:endParaRPr lang="es-ES"/>
          </a:p>
        </p:txBody>
      </p:sp>
    </p:spTree>
    <p:extLst>
      <p:ext uri="{BB962C8B-B14F-4D97-AF65-F5344CB8AC3E}">
        <p14:creationId xmlns:p14="http://schemas.microsoft.com/office/powerpoint/2010/main" val="12839730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00AD5907-63BE-4D81-9F4B-D4E37300C8CA}"/>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A514447C-D0C2-489F-8260-AEC45CC3C5B9}"/>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439CFD06-C285-469E-A9B8-833699229BAC}"/>
              </a:ext>
            </a:extLst>
          </p:cNvPr>
          <p:cNvSpPr>
            <a:spLocks noGrp="1"/>
          </p:cNvSpPr>
          <p:nvPr>
            <p:ph type="dt" sz="half" idx="10"/>
          </p:nvPr>
        </p:nvSpPr>
        <p:spPr/>
        <p:txBody>
          <a:bodyPr/>
          <a:lstStyle/>
          <a:p>
            <a:fld id="{56798A73-A7F9-4E60-980C-900540A9EC03}" type="datetimeFigureOut">
              <a:rPr lang="es-ES" smtClean="0"/>
              <a:t>09/05/2021</a:t>
            </a:fld>
            <a:endParaRPr lang="es-ES"/>
          </a:p>
        </p:txBody>
      </p:sp>
      <p:sp>
        <p:nvSpPr>
          <p:cNvPr id="5" name="Marcador de pie de página 4">
            <a:extLst>
              <a:ext uri="{FF2B5EF4-FFF2-40B4-BE49-F238E27FC236}">
                <a16:creationId xmlns:a16="http://schemas.microsoft.com/office/drawing/2014/main" id="{3E01283C-6B24-43F2-A4DF-0F5A0782DB75}"/>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775E0398-6381-44FB-AB9B-082158A7A042}"/>
              </a:ext>
            </a:extLst>
          </p:cNvPr>
          <p:cNvSpPr>
            <a:spLocks noGrp="1"/>
          </p:cNvSpPr>
          <p:nvPr>
            <p:ph type="sldNum" sz="quarter" idx="12"/>
          </p:nvPr>
        </p:nvSpPr>
        <p:spPr/>
        <p:txBody>
          <a:bodyPr/>
          <a:lstStyle/>
          <a:p>
            <a:fld id="{7D3E8A7D-79B4-4C00-A870-0A2FE23B6D3C}" type="slidenum">
              <a:rPr lang="es-ES" smtClean="0"/>
              <a:t>‹Nº›</a:t>
            </a:fld>
            <a:endParaRPr lang="es-ES"/>
          </a:p>
        </p:txBody>
      </p:sp>
    </p:spTree>
    <p:extLst>
      <p:ext uri="{BB962C8B-B14F-4D97-AF65-F5344CB8AC3E}">
        <p14:creationId xmlns:p14="http://schemas.microsoft.com/office/powerpoint/2010/main" val="25115747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03AAC46-15DD-4C80-8590-84D8B55B4FA9}"/>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83005724-46A9-4B83-BCDF-C46F1006311B}"/>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86B728C6-85D3-4497-9D2F-9C8DBB05AC06}"/>
              </a:ext>
            </a:extLst>
          </p:cNvPr>
          <p:cNvSpPr>
            <a:spLocks noGrp="1"/>
          </p:cNvSpPr>
          <p:nvPr>
            <p:ph type="dt" sz="half" idx="10"/>
          </p:nvPr>
        </p:nvSpPr>
        <p:spPr/>
        <p:txBody>
          <a:bodyPr/>
          <a:lstStyle/>
          <a:p>
            <a:fld id="{56798A73-A7F9-4E60-980C-900540A9EC03}" type="datetimeFigureOut">
              <a:rPr lang="es-ES" smtClean="0"/>
              <a:t>09/05/2021</a:t>
            </a:fld>
            <a:endParaRPr lang="es-ES"/>
          </a:p>
        </p:txBody>
      </p:sp>
      <p:sp>
        <p:nvSpPr>
          <p:cNvPr id="5" name="Marcador de pie de página 4">
            <a:extLst>
              <a:ext uri="{FF2B5EF4-FFF2-40B4-BE49-F238E27FC236}">
                <a16:creationId xmlns:a16="http://schemas.microsoft.com/office/drawing/2014/main" id="{5CF877C0-3734-470A-BC5A-BB7044B47C03}"/>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36873208-D650-4C19-ADBA-91DB64FDAFAC}"/>
              </a:ext>
            </a:extLst>
          </p:cNvPr>
          <p:cNvSpPr>
            <a:spLocks noGrp="1"/>
          </p:cNvSpPr>
          <p:nvPr>
            <p:ph type="sldNum" sz="quarter" idx="12"/>
          </p:nvPr>
        </p:nvSpPr>
        <p:spPr/>
        <p:txBody>
          <a:bodyPr/>
          <a:lstStyle/>
          <a:p>
            <a:fld id="{7D3E8A7D-79B4-4C00-A870-0A2FE23B6D3C}" type="slidenum">
              <a:rPr lang="es-ES" smtClean="0"/>
              <a:t>‹Nº›</a:t>
            </a:fld>
            <a:endParaRPr lang="es-ES"/>
          </a:p>
        </p:txBody>
      </p:sp>
    </p:spTree>
    <p:extLst>
      <p:ext uri="{BB962C8B-B14F-4D97-AF65-F5344CB8AC3E}">
        <p14:creationId xmlns:p14="http://schemas.microsoft.com/office/powerpoint/2010/main" val="4498960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20096C2-DCAA-44B8-B0B5-CF5920ECFAA0}"/>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a:extLst>
              <a:ext uri="{FF2B5EF4-FFF2-40B4-BE49-F238E27FC236}">
                <a16:creationId xmlns:a16="http://schemas.microsoft.com/office/drawing/2014/main" id="{5483561E-2C03-40E3-9FB1-83465061C62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E25386F1-EAC6-4A5F-ACA0-519293CB5307}"/>
              </a:ext>
            </a:extLst>
          </p:cNvPr>
          <p:cNvSpPr>
            <a:spLocks noGrp="1"/>
          </p:cNvSpPr>
          <p:nvPr>
            <p:ph type="dt" sz="half" idx="10"/>
          </p:nvPr>
        </p:nvSpPr>
        <p:spPr/>
        <p:txBody>
          <a:bodyPr/>
          <a:lstStyle/>
          <a:p>
            <a:fld id="{56798A73-A7F9-4E60-980C-900540A9EC03}" type="datetimeFigureOut">
              <a:rPr lang="es-ES" smtClean="0"/>
              <a:t>09/05/2021</a:t>
            </a:fld>
            <a:endParaRPr lang="es-ES"/>
          </a:p>
        </p:txBody>
      </p:sp>
      <p:sp>
        <p:nvSpPr>
          <p:cNvPr id="5" name="Marcador de pie de página 4">
            <a:extLst>
              <a:ext uri="{FF2B5EF4-FFF2-40B4-BE49-F238E27FC236}">
                <a16:creationId xmlns:a16="http://schemas.microsoft.com/office/drawing/2014/main" id="{D2E3849D-4109-4FCE-8D1D-1EE3784A1373}"/>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B1D82AD8-8385-4F12-8C7D-0E113D80605C}"/>
              </a:ext>
            </a:extLst>
          </p:cNvPr>
          <p:cNvSpPr>
            <a:spLocks noGrp="1"/>
          </p:cNvSpPr>
          <p:nvPr>
            <p:ph type="sldNum" sz="quarter" idx="12"/>
          </p:nvPr>
        </p:nvSpPr>
        <p:spPr/>
        <p:txBody>
          <a:bodyPr/>
          <a:lstStyle/>
          <a:p>
            <a:fld id="{7D3E8A7D-79B4-4C00-A870-0A2FE23B6D3C}" type="slidenum">
              <a:rPr lang="es-ES" smtClean="0"/>
              <a:t>‹Nº›</a:t>
            </a:fld>
            <a:endParaRPr lang="es-ES"/>
          </a:p>
        </p:txBody>
      </p:sp>
    </p:spTree>
    <p:extLst>
      <p:ext uri="{BB962C8B-B14F-4D97-AF65-F5344CB8AC3E}">
        <p14:creationId xmlns:p14="http://schemas.microsoft.com/office/powerpoint/2010/main" val="13556273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40CC2B6-20CE-4C1F-A8AB-F794AE747B15}"/>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1C1B4E85-B770-4E81-BCBB-927E9CDEC864}"/>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a:extLst>
              <a:ext uri="{FF2B5EF4-FFF2-40B4-BE49-F238E27FC236}">
                <a16:creationId xmlns:a16="http://schemas.microsoft.com/office/drawing/2014/main" id="{4BACF4C7-D5C5-46B1-8C76-F65DCA0D19C2}"/>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a:extLst>
              <a:ext uri="{FF2B5EF4-FFF2-40B4-BE49-F238E27FC236}">
                <a16:creationId xmlns:a16="http://schemas.microsoft.com/office/drawing/2014/main" id="{FC09232E-1A45-4A5F-AE51-6C3C3351DF1A}"/>
              </a:ext>
            </a:extLst>
          </p:cNvPr>
          <p:cNvSpPr>
            <a:spLocks noGrp="1"/>
          </p:cNvSpPr>
          <p:nvPr>
            <p:ph type="dt" sz="half" idx="10"/>
          </p:nvPr>
        </p:nvSpPr>
        <p:spPr/>
        <p:txBody>
          <a:bodyPr/>
          <a:lstStyle/>
          <a:p>
            <a:fld id="{56798A73-A7F9-4E60-980C-900540A9EC03}" type="datetimeFigureOut">
              <a:rPr lang="es-ES" smtClean="0"/>
              <a:t>09/05/2021</a:t>
            </a:fld>
            <a:endParaRPr lang="es-ES"/>
          </a:p>
        </p:txBody>
      </p:sp>
      <p:sp>
        <p:nvSpPr>
          <p:cNvPr id="6" name="Marcador de pie de página 5">
            <a:extLst>
              <a:ext uri="{FF2B5EF4-FFF2-40B4-BE49-F238E27FC236}">
                <a16:creationId xmlns:a16="http://schemas.microsoft.com/office/drawing/2014/main" id="{9F225444-405A-4B2E-A30F-88EEF78F6D23}"/>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6690DF73-317A-4FF1-B784-7A719DF2FC42}"/>
              </a:ext>
            </a:extLst>
          </p:cNvPr>
          <p:cNvSpPr>
            <a:spLocks noGrp="1"/>
          </p:cNvSpPr>
          <p:nvPr>
            <p:ph type="sldNum" sz="quarter" idx="12"/>
          </p:nvPr>
        </p:nvSpPr>
        <p:spPr/>
        <p:txBody>
          <a:bodyPr/>
          <a:lstStyle/>
          <a:p>
            <a:fld id="{7D3E8A7D-79B4-4C00-A870-0A2FE23B6D3C}" type="slidenum">
              <a:rPr lang="es-ES" smtClean="0"/>
              <a:t>‹Nº›</a:t>
            </a:fld>
            <a:endParaRPr lang="es-ES"/>
          </a:p>
        </p:txBody>
      </p:sp>
    </p:spTree>
    <p:extLst>
      <p:ext uri="{BB962C8B-B14F-4D97-AF65-F5344CB8AC3E}">
        <p14:creationId xmlns:p14="http://schemas.microsoft.com/office/powerpoint/2010/main" val="7100044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87CD263-63C4-43EF-A4B4-812033C88426}"/>
              </a:ext>
            </a:extLst>
          </p:cNvPr>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CCCC8D2D-99B3-45E7-844B-57F2C5DD40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6BD2A45C-9119-4FAA-BEB2-09CD4B0855B5}"/>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a:extLst>
              <a:ext uri="{FF2B5EF4-FFF2-40B4-BE49-F238E27FC236}">
                <a16:creationId xmlns:a16="http://schemas.microsoft.com/office/drawing/2014/main" id="{043B8F58-49EB-4978-84F7-224AB9F2723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A2632B36-A651-4081-AF20-7C3D5E47973C}"/>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a:extLst>
              <a:ext uri="{FF2B5EF4-FFF2-40B4-BE49-F238E27FC236}">
                <a16:creationId xmlns:a16="http://schemas.microsoft.com/office/drawing/2014/main" id="{F7D71018-DC38-4357-A8A8-4F43E418C377}"/>
              </a:ext>
            </a:extLst>
          </p:cNvPr>
          <p:cNvSpPr>
            <a:spLocks noGrp="1"/>
          </p:cNvSpPr>
          <p:nvPr>
            <p:ph type="dt" sz="half" idx="10"/>
          </p:nvPr>
        </p:nvSpPr>
        <p:spPr/>
        <p:txBody>
          <a:bodyPr/>
          <a:lstStyle/>
          <a:p>
            <a:fld id="{56798A73-A7F9-4E60-980C-900540A9EC03}" type="datetimeFigureOut">
              <a:rPr lang="es-ES" smtClean="0"/>
              <a:t>09/05/2021</a:t>
            </a:fld>
            <a:endParaRPr lang="es-ES"/>
          </a:p>
        </p:txBody>
      </p:sp>
      <p:sp>
        <p:nvSpPr>
          <p:cNvPr id="8" name="Marcador de pie de página 7">
            <a:extLst>
              <a:ext uri="{FF2B5EF4-FFF2-40B4-BE49-F238E27FC236}">
                <a16:creationId xmlns:a16="http://schemas.microsoft.com/office/drawing/2014/main" id="{CA0F59ED-EBB0-4721-A7AE-B7166BD54848}"/>
              </a:ext>
            </a:extLst>
          </p:cNvPr>
          <p:cNvSpPr>
            <a:spLocks noGrp="1"/>
          </p:cNvSpPr>
          <p:nvPr>
            <p:ph type="ftr" sz="quarter" idx="11"/>
          </p:nvPr>
        </p:nvSpPr>
        <p:spPr/>
        <p:txBody>
          <a:bodyPr/>
          <a:lstStyle/>
          <a:p>
            <a:endParaRPr lang="es-ES"/>
          </a:p>
        </p:txBody>
      </p:sp>
      <p:sp>
        <p:nvSpPr>
          <p:cNvPr id="9" name="Marcador de número de diapositiva 8">
            <a:extLst>
              <a:ext uri="{FF2B5EF4-FFF2-40B4-BE49-F238E27FC236}">
                <a16:creationId xmlns:a16="http://schemas.microsoft.com/office/drawing/2014/main" id="{D847452A-0AA7-4E09-BED1-921257F0F13A}"/>
              </a:ext>
            </a:extLst>
          </p:cNvPr>
          <p:cNvSpPr>
            <a:spLocks noGrp="1"/>
          </p:cNvSpPr>
          <p:nvPr>
            <p:ph type="sldNum" sz="quarter" idx="12"/>
          </p:nvPr>
        </p:nvSpPr>
        <p:spPr/>
        <p:txBody>
          <a:bodyPr/>
          <a:lstStyle/>
          <a:p>
            <a:fld id="{7D3E8A7D-79B4-4C00-A870-0A2FE23B6D3C}" type="slidenum">
              <a:rPr lang="es-ES" smtClean="0"/>
              <a:t>‹Nº›</a:t>
            </a:fld>
            <a:endParaRPr lang="es-ES"/>
          </a:p>
        </p:txBody>
      </p:sp>
    </p:spTree>
    <p:extLst>
      <p:ext uri="{BB962C8B-B14F-4D97-AF65-F5344CB8AC3E}">
        <p14:creationId xmlns:p14="http://schemas.microsoft.com/office/powerpoint/2010/main" val="7699002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5A08F18-ABAD-42A0-B3C2-3353E9D312D6}"/>
              </a:ext>
            </a:extLst>
          </p:cNvPr>
          <p:cNvSpPr>
            <a:spLocks noGrp="1"/>
          </p:cNvSpPr>
          <p:nvPr>
            <p:ph type="title"/>
          </p:nvPr>
        </p:nvSpPr>
        <p:spPr/>
        <p:txBody>
          <a:bodyPr/>
          <a:lstStyle/>
          <a:p>
            <a:r>
              <a:rPr lang="es-ES"/>
              <a:t>Haga clic para modificar el estilo de título del patrón</a:t>
            </a:r>
          </a:p>
        </p:txBody>
      </p:sp>
      <p:sp>
        <p:nvSpPr>
          <p:cNvPr id="3" name="Marcador de fecha 2">
            <a:extLst>
              <a:ext uri="{FF2B5EF4-FFF2-40B4-BE49-F238E27FC236}">
                <a16:creationId xmlns:a16="http://schemas.microsoft.com/office/drawing/2014/main" id="{4AF5F637-8BB0-435F-9F9F-1729DAC09E39}"/>
              </a:ext>
            </a:extLst>
          </p:cNvPr>
          <p:cNvSpPr>
            <a:spLocks noGrp="1"/>
          </p:cNvSpPr>
          <p:nvPr>
            <p:ph type="dt" sz="half" idx="10"/>
          </p:nvPr>
        </p:nvSpPr>
        <p:spPr/>
        <p:txBody>
          <a:bodyPr/>
          <a:lstStyle/>
          <a:p>
            <a:fld id="{56798A73-A7F9-4E60-980C-900540A9EC03}" type="datetimeFigureOut">
              <a:rPr lang="es-ES" smtClean="0"/>
              <a:t>09/05/2021</a:t>
            </a:fld>
            <a:endParaRPr lang="es-ES"/>
          </a:p>
        </p:txBody>
      </p:sp>
      <p:sp>
        <p:nvSpPr>
          <p:cNvPr id="4" name="Marcador de pie de página 3">
            <a:extLst>
              <a:ext uri="{FF2B5EF4-FFF2-40B4-BE49-F238E27FC236}">
                <a16:creationId xmlns:a16="http://schemas.microsoft.com/office/drawing/2014/main" id="{E59083AA-7EB0-404E-B315-3515BB8BF00A}"/>
              </a:ext>
            </a:extLst>
          </p:cNvPr>
          <p:cNvSpPr>
            <a:spLocks noGrp="1"/>
          </p:cNvSpPr>
          <p:nvPr>
            <p:ph type="ftr" sz="quarter" idx="11"/>
          </p:nvPr>
        </p:nvSpPr>
        <p:spPr/>
        <p:txBody>
          <a:bodyPr/>
          <a:lstStyle/>
          <a:p>
            <a:endParaRPr lang="es-ES"/>
          </a:p>
        </p:txBody>
      </p:sp>
      <p:sp>
        <p:nvSpPr>
          <p:cNvPr id="5" name="Marcador de número de diapositiva 4">
            <a:extLst>
              <a:ext uri="{FF2B5EF4-FFF2-40B4-BE49-F238E27FC236}">
                <a16:creationId xmlns:a16="http://schemas.microsoft.com/office/drawing/2014/main" id="{4B6F1568-E83C-4360-BFA5-FB64C8D97D4D}"/>
              </a:ext>
            </a:extLst>
          </p:cNvPr>
          <p:cNvSpPr>
            <a:spLocks noGrp="1"/>
          </p:cNvSpPr>
          <p:nvPr>
            <p:ph type="sldNum" sz="quarter" idx="12"/>
          </p:nvPr>
        </p:nvSpPr>
        <p:spPr/>
        <p:txBody>
          <a:bodyPr/>
          <a:lstStyle/>
          <a:p>
            <a:fld id="{7D3E8A7D-79B4-4C00-A870-0A2FE23B6D3C}" type="slidenum">
              <a:rPr lang="es-ES" smtClean="0"/>
              <a:t>‹Nº›</a:t>
            </a:fld>
            <a:endParaRPr lang="es-ES"/>
          </a:p>
        </p:txBody>
      </p:sp>
    </p:spTree>
    <p:extLst>
      <p:ext uri="{BB962C8B-B14F-4D97-AF65-F5344CB8AC3E}">
        <p14:creationId xmlns:p14="http://schemas.microsoft.com/office/powerpoint/2010/main" val="36317134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6B479611-3530-496B-A2C5-61E7D3A4410E}"/>
              </a:ext>
            </a:extLst>
          </p:cNvPr>
          <p:cNvSpPr>
            <a:spLocks noGrp="1"/>
          </p:cNvSpPr>
          <p:nvPr>
            <p:ph type="dt" sz="half" idx="10"/>
          </p:nvPr>
        </p:nvSpPr>
        <p:spPr/>
        <p:txBody>
          <a:bodyPr/>
          <a:lstStyle/>
          <a:p>
            <a:fld id="{56798A73-A7F9-4E60-980C-900540A9EC03}" type="datetimeFigureOut">
              <a:rPr lang="es-ES" smtClean="0"/>
              <a:t>09/05/2021</a:t>
            </a:fld>
            <a:endParaRPr lang="es-ES"/>
          </a:p>
        </p:txBody>
      </p:sp>
      <p:sp>
        <p:nvSpPr>
          <p:cNvPr id="3" name="Marcador de pie de página 2">
            <a:extLst>
              <a:ext uri="{FF2B5EF4-FFF2-40B4-BE49-F238E27FC236}">
                <a16:creationId xmlns:a16="http://schemas.microsoft.com/office/drawing/2014/main" id="{61716442-3F07-4577-A9C1-544B7DC2FC08}"/>
              </a:ext>
            </a:extLst>
          </p:cNvPr>
          <p:cNvSpPr>
            <a:spLocks noGrp="1"/>
          </p:cNvSpPr>
          <p:nvPr>
            <p:ph type="ftr" sz="quarter" idx="11"/>
          </p:nvPr>
        </p:nvSpPr>
        <p:spPr/>
        <p:txBody>
          <a:bodyPr/>
          <a:lstStyle/>
          <a:p>
            <a:endParaRPr lang="es-ES"/>
          </a:p>
        </p:txBody>
      </p:sp>
      <p:sp>
        <p:nvSpPr>
          <p:cNvPr id="4" name="Marcador de número de diapositiva 3">
            <a:extLst>
              <a:ext uri="{FF2B5EF4-FFF2-40B4-BE49-F238E27FC236}">
                <a16:creationId xmlns:a16="http://schemas.microsoft.com/office/drawing/2014/main" id="{3474C8EE-75C2-4947-AEB0-A63A61B9D09F}"/>
              </a:ext>
            </a:extLst>
          </p:cNvPr>
          <p:cNvSpPr>
            <a:spLocks noGrp="1"/>
          </p:cNvSpPr>
          <p:nvPr>
            <p:ph type="sldNum" sz="quarter" idx="12"/>
          </p:nvPr>
        </p:nvSpPr>
        <p:spPr/>
        <p:txBody>
          <a:bodyPr/>
          <a:lstStyle/>
          <a:p>
            <a:fld id="{7D3E8A7D-79B4-4C00-A870-0A2FE23B6D3C}" type="slidenum">
              <a:rPr lang="es-ES" smtClean="0"/>
              <a:t>‹Nº›</a:t>
            </a:fld>
            <a:endParaRPr lang="es-ES"/>
          </a:p>
        </p:txBody>
      </p:sp>
    </p:spTree>
    <p:extLst>
      <p:ext uri="{BB962C8B-B14F-4D97-AF65-F5344CB8AC3E}">
        <p14:creationId xmlns:p14="http://schemas.microsoft.com/office/powerpoint/2010/main" val="20166994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65B25F6-3138-4580-8716-1A96A67110D6}"/>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890F3CA2-52B2-44A6-B5E9-9FB9327ED48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a:extLst>
              <a:ext uri="{FF2B5EF4-FFF2-40B4-BE49-F238E27FC236}">
                <a16:creationId xmlns:a16="http://schemas.microsoft.com/office/drawing/2014/main" id="{F59215CC-8C90-4951-9A0C-3D4301CC09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BA38F738-8A5F-4E22-AE14-9D088F462A90}"/>
              </a:ext>
            </a:extLst>
          </p:cNvPr>
          <p:cNvSpPr>
            <a:spLocks noGrp="1"/>
          </p:cNvSpPr>
          <p:nvPr>
            <p:ph type="dt" sz="half" idx="10"/>
          </p:nvPr>
        </p:nvSpPr>
        <p:spPr/>
        <p:txBody>
          <a:bodyPr/>
          <a:lstStyle/>
          <a:p>
            <a:fld id="{56798A73-A7F9-4E60-980C-900540A9EC03}" type="datetimeFigureOut">
              <a:rPr lang="es-ES" smtClean="0"/>
              <a:t>09/05/2021</a:t>
            </a:fld>
            <a:endParaRPr lang="es-ES"/>
          </a:p>
        </p:txBody>
      </p:sp>
      <p:sp>
        <p:nvSpPr>
          <p:cNvPr id="6" name="Marcador de pie de página 5">
            <a:extLst>
              <a:ext uri="{FF2B5EF4-FFF2-40B4-BE49-F238E27FC236}">
                <a16:creationId xmlns:a16="http://schemas.microsoft.com/office/drawing/2014/main" id="{3FA3F83F-2FD8-4068-9F62-E22085BC188E}"/>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00F8AAAC-398C-4907-BFA8-69926DB93715}"/>
              </a:ext>
            </a:extLst>
          </p:cNvPr>
          <p:cNvSpPr>
            <a:spLocks noGrp="1"/>
          </p:cNvSpPr>
          <p:nvPr>
            <p:ph type="sldNum" sz="quarter" idx="12"/>
          </p:nvPr>
        </p:nvSpPr>
        <p:spPr/>
        <p:txBody>
          <a:bodyPr/>
          <a:lstStyle/>
          <a:p>
            <a:fld id="{7D3E8A7D-79B4-4C00-A870-0A2FE23B6D3C}" type="slidenum">
              <a:rPr lang="es-ES" smtClean="0"/>
              <a:t>‹Nº›</a:t>
            </a:fld>
            <a:endParaRPr lang="es-ES"/>
          </a:p>
        </p:txBody>
      </p:sp>
    </p:spTree>
    <p:extLst>
      <p:ext uri="{BB962C8B-B14F-4D97-AF65-F5344CB8AC3E}">
        <p14:creationId xmlns:p14="http://schemas.microsoft.com/office/powerpoint/2010/main" val="2707095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EFD0A82-C35F-4510-8FC6-D0A141EF5814}"/>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a:extLst>
              <a:ext uri="{FF2B5EF4-FFF2-40B4-BE49-F238E27FC236}">
                <a16:creationId xmlns:a16="http://schemas.microsoft.com/office/drawing/2014/main" id="{0E32A203-E33A-4567-B853-E9A398243CC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a:extLst>
              <a:ext uri="{FF2B5EF4-FFF2-40B4-BE49-F238E27FC236}">
                <a16:creationId xmlns:a16="http://schemas.microsoft.com/office/drawing/2014/main" id="{F6F44C09-7170-4320-A834-C01042B789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B4E0AD2C-5D58-444B-B4D3-E69BAA0B7980}"/>
              </a:ext>
            </a:extLst>
          </p:cNvPr>
          <p:cNvSpPr>
            <a:spLocks noGrp="1"/>
          </p:cNvSpPr>
          <p:nvPr>
            <p:ph type="dt" sz="half" idx="10"/>
          </p:nvPr>
        </p:nvSpPr>
        <p:spPr/>
        <p:txBody>
          <a:bodyPr/>
          <a:lstStyle/>
          <a:p>
            <a:fld id="{56798A73-A7F9-4E60-980C-900540A9EC03}" type="datetimeFigureOut">
              <a:rPr lang="es-ES" smtClean="0"/>
              <a:t>09/05/2021</a:t>
            </a:fld>
            <a:endParaRPr lang="es-ES"/>
          </a:p>
        </p:txBody>
      </p:sp>
      <p:sp>
        <p:nvSpPr>
          <p:cNvPr id="6" name="Marcador de pie de página 5">
            <a:extLst>
              <a:ext uri="{FF2B5EF4-FFF2-40B4-BE49-F238E27FC236}">
                <a16:creationId xmlns:a16="http://schemas.microsoft.com/office/drawing/2014/main" id="{05F4763F-16F2-4BF4-AFA6-42CD2C7B346D}"/>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86BBC489-450F-4035-BC36-256C14BD44F6}"/>
              </a:ext>
            </a:extLst>
          </p:cNvPr>
          <p:cNvSpPr>
            <a:spLocks noGrp="1"/>
          </p:cNvSpPr>
          <p:nvPr>
            <p:ph type="sldNum" sz="quarter" idx="12"/>
          </p:nvPr>
        </p:nvSpPr>
        <p:spPr/>
        <p:txBody>
          <a:bodyPr/>
          <a:lstStyle/>
          <a:p>
            <a:fld id="{7D3E8A7D-79B4-4C00-A870-0A2FE23B6D3C}" type="slidenum">
              <a:rPr lang="es-ES" smtClean="0"/>
              <a:t>‹Nº›</a:t>
            </a:fld>
            <a:endParaRPr lang="es-ES"/>
          </a:p>
        </p:txBody>
      </p:sp>
    </p:spTree>
    <p:extLst>
      <p:ext uri="{BB962C8B-B14F-4D97-AF65-F5344CB8AC3E}">
        <p14:creationId xmlns:p14="http://schemas.microsoft.com/office/powerpoint/2010/main" val="35015646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19C73762-0C4C-477D-B2F0-1A0CDBB23E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80F4D111-4637-4AEC-9FD1-301E05985BA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2F686958-D3EB-4FDA-954F-299CFD79612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798A73-A7F9-4E60-980C-900540A9EC03}" type="datetimeFigureOut">
              <a:rPr lang="es-ES" smtClean="0"/>
              <a:t>09/05/2021</a:t>
            </a:fld>
            <a:endParaRPr lang="es-ES"/>
          </a:p>
        </p:txBody>
      </p:sp>
      <p:sp>
        <p:nvSpPr>
          <p:cNvPr id="5" name="Marcador de pie de página 4">
            <a:extLst>
              <a:ext uri="{FF2B5EF4-FFF2-40B4-BE49-F238E27FC236}">
                <a16:creationId xmlns:a16="http://schemas.microsoft.com/office/drawing/2014/main" id="{C801D9AC-2176-49C9-BC55-9EC40A44EAC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a:extLst>
              <a:ext uri="{FF2B5EF4-FFF2-40B4-BE49-F238E27FC236}">
                <a16:creationId xmlns:a16="http://schemas.microsoft.com/office/drawing/2014/main" id="{ED17ECE4-F1FB-4A62-8F5F-9514454D81C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3E8A7D-79B4-4C00-A870-0A2FE23B6D3C}" type="slidenum">
              <a:rPr lang="es-ES" smtClean="0"/>
              <a:t>‹Nº›</a:t>
            </a:fld>
            <a:endParaRPr lang="es-ES"/>
          </a:p>
        </p:txBody>
      </p:sp>
    </p:spTree>
    <p:extLst>
      <p:ext uri="{BB962C8B-B14F-4D97-AF65-F5344CB8AC3E}">
        <p14:creationId xmlns:p14="http://schemas.microsoft.com/office/powerpoint/2010/main" val="3633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3962611-DFD5-4092-AAFD-559E3DFCE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488"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2270F1FA-0425-408F-9861-80BF5AFB276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ítulo 1">
            <a:extLst>
              <a:ext uri="{FF2B5EF4-FFF2-40B4-BE49-F238E27FC236}">
                <a16:creationId xmlns:a16="http://schemas.microsoft.com/office/drawing/2014/main" id="{A0F2B046-98D5-4BEE-B8ED-376BD5B0FE89}"/>
              </a:ext>
            </a:extLst>
          </p:cNvPr>
          <p:cNvSpPr>
            <a:spLocks noGrp="1"/>
          </p:cNvSpPr>
          <p:nvPr>
            <p:ph type="ctrTitle"/>
          </p:nvPr>
        </p:nvSpPr>
        <p:spPr>
          <a:xfrm>
            <a:off x="3045368" y="2043663"/>
            <a:ext cx="6105194" cy="2031055"/>
          </a:xfrm>
        </p:spPr>
        <p:txBody>
          <a:bodyPr>
            <a:normAutofit/>
          </a:bodyPr>
          <a:lstStyle/>
          <a:p>
            <a:r>
              <a:rPr lang="es-ES" sz="5100" dirty="0">
                <a:solidFill>
                  <a:srgbClr val="FFFFFF"/>
                </a:solidFill>
              </a:rPr>
              <a:t>COLOREADO DE GRAFOS</a:t>
            </a:r>
          </a:p>
        </p:txBody>
      </p:sp>
      <p:sp>
        <p:nvSpPr>
          <p:cNvPr id="3" name="Subtítulo 2">
            <a:extLst>
              <a:ext uri="{FF2B5EF4-FFF2-40B4-BE49-F238E27FC236}">
                <a16:creationId xmlns:a16="http://schemas.microsoft.com/office/drawing/2014/main" id="{50B28286-7B2E-4F81-8721-2CB5640762B5}"/>
              </a:ext>
            </a:extLst>
          </p:cNvPr>
          <p:cNvSpPr>
            <a:spLocks noGrp="1"/>
          </p:cNvSpPr>
          <p:nvPr>
            <p:ph type="subTitle" idx="1"/>
          </p:nvPr>
        </p:nvSpPr>
        <p:spPr>
          <a:xfrm>
            <a:off x="3045368" y="4074718"/>
            <a:ext cx="6105194" cy="682079"/>
          </a:xfrm>
        </p:spPr>
        <p:txBody>
          <a:bodyPr>
            <a:normAutofit/>
          </a:bodyPr>
          <a:lstStyle/>
          <a:p>
            <a:r>
              <a:rPr lang="es-ES" dirty="0">
                <a:solidFill>
                  <a:srgbClr val="FFFFFF"/>
                </a:solidFill>
              </a:rPr>
              <a:t>NÚMERO CROMÁTICO</a:t>
            </a:r>
          </a:p>
        </p:txBody>
      </p:sp>
    </p:spTree>
    <p:extLst>
      <p:ext uri="{BB962C8B-B14F-4D97-AF65-F5344CB8AC3E}">
        <p14:creationId xmlns:p14="http://schemas.microsoft.com/office/powerpoint/2010/main" val="1015916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700"/>
                                        <p:tgtEl>
                                          <p:spTgt spid="3">
                                            <p:txEl>
                                              <p:pRg st="0" end="0"/>
                                            </p:txEl>
                                          </p:spTgt>
                                        </p:tgtEl>
                                      </p:cBhvr>
                                    </p:animEffect>
                                  </p:childTnLst>
                                </p:cTn>
                              </p:par>
                              <p:par>
                                <p:cTn id="8" presetID="10" presetClass="entr" presetSubtype="0" fill="hold" grpId="0" nodeType="withEffect">
                                  <p:stCondLst>
                                    <p:cond delay="500"/>
                                  </p:stCondLst>
                                  <p:iterate>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11A6C77-6109-4F77-975B-C375615A55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CB343D17-9934-455E-B326-2F39206BA44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09710" y="635715"/>
            <a:ext cx="11142208" cy="2482136"/>
            <a:chOff x="409710" y="635715"/>
            <a:chExt cx="11142208" cy="2482136"/>
          </a:xfrm>
        </p:grpSpPr>
        <p:sp>
          <p:nvSpPr>
            <p:cNvPr id="12" name="Freeform 44">
              <a:extLst>
                <a:ext uri="{FF2B5EF4-FFF2-40B4-BE49-F238E27FC236}">
                  <a16:creationId xmlns:a16="http://schemas.microsoft.com/office/drawing/2014/main" id="{A8AA2B63-BFCD-40D0-B2D0-CB714D70E2E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45">
              <a:extLst>
                <a:ext uri="{FF2B5EF4-FFF2-40B4-BE49-F238E27FC236}">
                  <a16:creationId xmlns:a16="http://schemas.microsoft.com/office/drawing/2014/main" id="{80834EBB-06EA-4C69-AF7A-D5A4E69D8A8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6">
              <a:extLst>
                <a:ext uri="{FF2B5EF4-FFF2-40B4-BE49-F238E27FC236}">
                  <a16:creationId xmlns:a16="http://schemas.microsoft.com/office/drawing/2014/main" id="{2D314EC1-63E0-43B5-9CD5-F25593B2CA3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47">
              <a:extLst>
                <a:ext uri="{FF2B5EF4-FFF2-40B4-BE49-F238E27FC236}">
                  <a16:creationId xmlns:a16="http://schemas.microsoft.com/office/drawing/2014/main" id="{9577EB7D-16A7-4E05-9105-431E729665F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Rectangle 15">
              <a:extLst>
                <a:ext uri="{FF2B5EF4-FFF2-40B4-BE49-F238E27FC236}">
                  <a16:creationId xmlns:a16="http://schemas.microsoft.com/office/drawing/2014/main" id="{EC1741C3-592F-47B5-93A0-66FC0BB97E49}"/>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2" name="Título 1">
            <a:extLst>
              <a:ext uri="{FF2B5EF4-FFF2-40B4-BE49-F238E27FC236}">
                <a16:creationId xmlns:a16="http://schemas.microsoft.com/office/drawing/2014/main" id="{2FB5A89E-24E8-45F7-B2F8-3C619B2D694B}"/>
              </a:ext>
            </a:extLst>
          </p:cNvPr>
          <p:cNvSpPr>
            <a:spLocks noGrp="1"/>
          </p:cNvSpPr>
          <p:nvPr>
            <p:ph type="title"/>
          </p:nvPr>
        </p:nvSpPr>
        <p:spPr>
          <a:xfrm>
            <a:off x="1047280" y="759805"/>
            <a:ext cx="10306520" cy="1325563"/>
          </a:xfrm>
        </p:spPr>
        <p:txBody>
          <a:bodyPr>
            <a:normAutofit/>
          </a:bodyPr>
          <a:lstStyle/>
          <a:p>
            <a:r>
              <a:rPr lang="es-ES" sz="4000" dirty="0">
                <a:solidFill>
                  <a:srgbClr val="FFFFFF"/>
                </a:solidFill>
              </a:rPr>
              <a:t>Aplicación</a:t>
            </a:r>
          </a:p>
        </p:txBody>
      </p:sp>
      <p:pic>
        <p:nvPicPr>
          <p:cNvPr id="4" name="Imagen 3" descr="Resultado de imagen de graphs edges">
            <a:extLst>
              <a:ext uri="{FF2B5EF4-FFF2-40B4-BE49-F238E27FC236}">
                <a16:creationId xmlns:a16="http://schemas.microsoft.com/office/drawing/2014/main" id="{89F48F70-543B-43F7-BB56-D7734E388D86}"/>
              </a:ext>
            </a:extLst>
          </p:cNvPr>
          <p:cNvPicPr/>
          <p:nvPr/>
        </p:nvPicPr>
        <p:blipFill rotWithShape="1">
          <a:blip r:embed="rId2">
            <a:extLst>
              <a:ext uri="{28A0092B-C50C-407E-A947-70E740481C1C}">
                <a14:useLocalDpi xmlns:a14="http://schemas.microsoft.com/office/drawing/2010/main" val="0"/>
              </a:ext>
            </a:extLst>
          </a:blip>
          <a:srcRect l="4513" r="7393" b="-1"/>
          <a:stretch/>
        </p:blipFill>
        <p:spPr bwMode="auto">
          <a:xfrm>
            <a:off x="1424902" y="2492376"/>
            <a:ext cx="3209779" cy="3563372"/>
          </a:xfrm>
          <a:prstGeom prst="rect">
            <a:avLst/>
          </a:prstGeom>
          <a:noFill/>
        </p:spPr>
      </p:pic>
      <p:sp>
        <p:nvSpPr>
          <p:cNvPr id="3" name="Marcador de contenido 2">
            <a:extLst>
              <a:ext uri="{FF2B5EF4-FFF2-40B4-BE49-F238E27FC236}">
                <a16:creationId xmlns:a16="http://schemas.microsoft.com/office/drawing/2014/main" id="{5D46C790-DF9D-437F-96D4-E99838C3672F}"/>
              </a:ext>
            </a:extLst>
          </p:cNvPr>
          <p:cNvSpPr>
            <a:spLocks noGrp="1"/>
          </p:cNvSpPr>
          <p:nvPr>
            <p:ph idx="1"/>
          </p:nvPr>
        </p:nvSpPr>
        <p:spPr>
          <a:xfrm>
            <a:off x="5295569" y="2177173"/>
            <a:ext cx="5471529" cy="4680827"/>
          </a:xfrm>
        </p:spPr>
        <p:txBody>
          <a:bodyPr>
            <a:noAutofit/>
          </a:bodyPr>
          <a:lstStyle/>
          <a:p>
            <a:r>
              <a:rPr lang="es-ES" sz="2000" dirty="0"/>
              <a:t>Si traducimos la información sobre asignaturas e incompatibilidades en el grafo anterior, un horario aceptable es una coloración del grafo: El conjunto C de colores está formado por las horas disponibles, y el color que asignamos a cada vértice, la hora a la que se imparte la asignatura correspondiente. Queremos usar el número mínimo de colores para que el horario sea lo “más corto” posible. El grafo se puede colorear con 9 colores, pero hacen falta menos: colorea  el grafo con 3 colores y verifica que con 2 colores resulta imposible</a:t>
            </a:r>
          </a:p>
          <a:p>
            <a:r>
              <a:rPr lang="es-ES" sz="1800" dirty="0"/>
              <a:t>El </a:t>
            </a:r>
            <a:r>
              <a:rPr lang="es-ES" sz="1800" b="1" dirty="0"/>
              <a:t>número cromático del grafo </a:t>
            </a:r>
            <a:r>
              <a:rPr lang="es-ES" sz="1800" dirty="0"/>
              <a:t>es 3, porque lo podemos colorear con 3 colores, pero no con 2, de modo que son necesarias y suficientes 3 horas para impartir esas asignaturas sin conflictos horarios. </a:t>
            </a:r>
          </a:p>
        </p:txBody>
      </p:sp>
    </p:spTree>
    <p:extLst>
      <p:ext uri="{BB962C8B-B14F-4D97-AF65-F5344CB8AC3E}">
        <p14:creationId xmlns:p14="http://schemas.microsoft.com/office/powerpoint/2010/main" val="17823873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911A6C77-6109-4F77-975B-C375615A55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3" name="Group 72">
            <a:extLst>
              <a:ext uri="{FF2B5EF4-FFF2-40B4-BE49-F238E27FC236}">
                <a16:creationId xmlns:a16="http://schemas.microsoft.com/office/drawing/2014/main" id="{CB343D17-9934-455E-B326-2F39206BA44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09710" y="635715"/>
            <a:ext cx="11142208" cy="2482136"/>
            <a:chOff x="409710" y="635715"/>
            <a:chExt cx="11142208" cy="2482136"/>
          </a:xfrm>
        </p:grpSpPr>
        <p:sp>
          <p:nvSpPr>
            <p:cNvPr id="74" name="Freeform 44">
              <a:extLst>
                <a:ext uri="{FF2B5EF4-FFF2-40B4-BE49-F238E27FC236}">
                  <a16:creationId xmlns:a16="http://schemas.microsoft.com/office/drawing/2014/main" id="{A8AA2B63-BFCD-40D0-B2D0-CB714D70E2E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75" name="Freeform 45">
              <a:extLst>
                <a:ext uri="{FF2B5EF4-FFF2-40B4-BE49-F238E27FC236}">
                  <a16:creationId xmlns:a16="http://schemas.microsoft.com/office/drawing/2014/main" id="{80834EBB-06EA-4C69-AF7A-D5A4E69D8A8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76" name="Freeform 46">
              <a:extLst>
                <a:ext uri="{FF2B5EF4-FFF2-40B4-BE49-F238E27FC236}">
                  <a16:creationId xmlns:a16="http://schemas.microsoft.com/office/drawing/2014/main" id="{2D314EC1-63E0-43B5-9CD5-F25593B2CA3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77" name="Freeform 47">
              <a:extLst>
                <a:ext uri="{FF2B5EF4-FFF2-40B4-BE49-F238E27FC236}">
                  <a16:creationId xmlns:a16="http://schemas.microsoft.com/office/drawing/2014/main" id="{9577EB7D-16A7-4E05-9105-431E729665F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78" name="Rectangle 77">
              <a:extLst>
                <a:ext uri="{FF2B5EF4-FFF2-40B4-BE49-F238E27FC236}">
                  <a16:creationId xmlns:a16="http://schemas.microsoft.com/office/drawing/2014/main" id="{EC1741C3-592F-47B5-93A0-66FC0BB97E49}"/>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2" name="Título 1">
            <a:extLst>
              <a:ext uri="{FF2B5EF4-FFF2-40B4-BE49-F238E27FC236}">
                <a16:creationId xmlns:a16="http://schemas.microsoft.com/office/drawing/2014/main" id="{88033E08-E2C4-4AB7-A8BC-7AAC3666F07B}"/>
              </a:ext>
            </a:extLst>
          </p:cNvPr>
          <p:cNvSpPr>
            <a:spLocks noGrp="1"/>
          </p:cNvSpPr>
          <p:nvPr>
            <p:ph type="title"/>
          </p:nvPr>
        </p:nvSpPr>
        <p:spPr>
          <a:xfrm>
            <a:off x="1047280" y="759805"/>
            <a:ext cx="10306520" cy="1325563"/>
          </a:xfrm>
        </p:spPr>
        <p:txBody>
          <a:bodyPr>
            <a:normAutofit/>
          </a:bodyPr>
          <a:lstStyle/>
          <a:p>
            <a:r>
              <a:rPr lang="es-ES" sz="4000" dirty="0">
                <a:solidFill>
                  <a:srgbClr val="FFFFFF"/>
                </a:solidFill>
              </a:rPr>
              <a:t>Número cromático</a:t>
            </a:r>
          </a:p>
        </p:txBody>
      </p:sp>
      <p:pic>
        <p:nvPicPr>
          <p:cNvPr id="5122" name="Picture 2">
            <a:extLst>
              <a:ext uri="{FF2B5EF4-FFF2-40B4-BE49-F238E27FC236}">
                <a16:creationId xmlns:a16="http://schemas.microsoft.com/office/drawing/2014/main" id="{368C8DCA-27E1-4A68-B070-36BED5E7CC5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7757" r="4" b="6486"/>
          <a:stretch/>
        </p:blipFill>
        <p:spPr bwMode="auto">
          <a:xfrm>
            <a:off x="1424902" y="2492376"/>
            <a:ext cx="3209779" cy="3563372"/>
          </a:xfrm>
          <a:prstGeom prst="rect">
            <a:avLst/>
          </a:prstGeom>
          <a:noFill/>
          <a:extLst>
            <a:ext uri="{909E8E84-426E-40DD-AFC4-6F175D3DCCD1}">
              <a14:hiddenFill xmlns:a14="http://schemas.microsoft.com/office/drawing/2010/main">
                <a:solidFill>
                  <a:srgbClr val="FFFFFF"/>
                </a:solidFill>
              </a14:hiddenFill>
            </a:ext>
          </a:extLst>
        </p:spPr>
      </p:pic>
      <p:sp>
        <p:nvSpPr>
          <p:cNvPr id="3" name="Marcador de contenido 2">
            <a:extLst>
              <a:ext uri="{FF2B5EF4-FFF2-40B4-BE49-F238E27FC236}">
                <a16:creationId xmlns:a16="http://schemas.microsoft.com/office/drawing/2014/main" id="{2D29C157-5580-453F-A646-F451723F6560}"/>
              </a:ext>
            </a:extLst>
          </p:cNvPr>
          <p:cNvSpPr>
            <a:spLocks noGrp="1"/>
          </p:cNvSpPr>
          <p:nvPr>
            <p:ph idx="1"/>
          </p:nvPr>
        </p:nvSpPr>
        <p:spPr>
          <a:xfrm>
            <a:off x="5295569" y="2494450"/>
            <a:ext cx="5471529" cy="3563159"/>
          </a:xfrm>
        </p:spPr>
        <p:txBody>
          <a:bodyPr>
            <a:normAutofit/>
          </a:bodyPr>
          <a:lstStyle/>
          <a:p>
            <a:r>
              <a:rPr lang="es-ES" sz="2200" dirty="0"/>
              <a:t>El número cromático es invariante por isomorfismos: Si G y G´ son grafos isomorfos, entonces χ(G) = χ(G´). Esto ocurre porque el isomorfismo traslada coloraciones en G en coloraciones en G´.</a:t>
            </a:r>
          </a:p>
          <a:p>
            <a:r>
              <a:rPr lang="es-ES" sz="2200" dirty="0"/>
              <a:t> El grafo que aparece a la izquierda aparece en algunas de las discusiones matemáticas de la película “</a:t>
            </a:r>
            <a:r>
              <a:rPr lang="es-ES" sz="2200" dirty="0" err="1"/>
              <a:t>God</a:t>
            </a:r>
            <a:r>
              <a:rPr lang="es-ES" sz="2200" dirty="0"/>
              <a:t> Will </a:t>
            </a:r>
            <a:r>
              <a:rPr lang="es-ES" sz="2200" dirty="0" err="1"/>
              <a:t>Hunting</a:t>
            </a:r>
            <a:r>
              <a:rPr lang="es-ES" sz="2200" dirty="0"/>
              <a:t>”. Su número cromático es 3. No puede colorearse con 2 colores.</a:t>
            </a:r>
          </a:p>
          <a:p>
            <a:endParaRPr lang="es-ES" sz="2200" dirty="0"/>
          </a:p>
        </p:txBody>
      </p:sp>
    </p:spTree>
    <p:extLst>
      <p:ext uri="{BB962C8B-B14F-4D97-AF65-F5344CB8AC3E}">
        <p14:creationId xmlns:p14="http://schemas.microsoft.com/office/powerpoint/2010/main" val="34506201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ítulo 1">
            <a:extLst>
              <a:ext uri="{FF2B5EF4-FFF2-40B4-BE49-F238E27FC236}">
                <a16:creationId xmlns:a16="http://schemas.microsoft.com/office/drawing/2014/main" id="{3AE1D0BB-507D-4699-ADC7-41FA6EC622A6}"/>
              </a:ext>
            </a:extLst>
          </p:cNvPr>
          <p:cNvSpPr>
            <a:spLocks noGrp="1"/>
          </p:cNvSpPr>
          <p:nvPr>
            <p:ph type="title"/>
          </p:nvPr>
        </p:nvSpPr>
        <p:spPr>
          <a:xfrm>
            <a:off x="958506" y="800392"/>
            <a:ext cx="10264697" cy="1212102"/>
          </a:xfrm>
        </p:spPr>
        <p:txBody>
          <a:bodyPr>
            <a:normAutofit/>
          </a:bodyPr>
          <a:lstStyle/>
          <a:p>
            <a:r>
              <a:rPr lang="es-ES" sz="4000">
                <a:solidFill>
                  <a:srgbClr val="FFFFFF"/>
                </a:solidFill>
              </a:rPr>
              <a:t> 2 ≤ χ(G) ≤ |V (G)|</a:t>
            </a:r>
          </a:p>
        </p:txBody>
      </p:sp>
      <p:sp>
        <p:nvSpPr>
          <p:cNvPr id="3" name="Marcador de contenido 2">
            <a:extLst>
              <a:ext uri="{FF2B5EF4-FFF2-40B4-BE49-F238E27FC236}">
                <a16:creationId xmlns:a16="http://schemas.microsoft.com/office/drawing/2014/main" id="{2A31156E-7ED8-4EF4-A2F9-BFA1BCA06A26}"/>
              </a:ext>
            </a:extLst>
          </p:cNvPr>
          <p:cNvSpPr>
            <a:spLocks noGrp="1"/>
          </p:cNvSpPr>
          <p:nvPr>
            <p:ph idx="1"/>
          </p:nvPr>
        </p:nvSpPr>
        <p:spPr>
          <a:xfrm>
            <a:off x="1367624" y="2490436"/>
            <a:ext cx="9708995" cy="3567173"/>
          </a:xfrm>
        </p:spPr>
        <p:txBody>
          <a:bodyPr anchor="ctr">
            <a:normAutofit/>
          </a:bodyPr>
          <a:lstStyle/>
          <a:p>
            <a:r>
              <a:rPr lang="es-ES" sz="2400" dirty="0"/>
              <a:t>Se tiene que χ(G) ≤ |V (G)|, pues una coloración posible (aunque  poco eficaz) consiste en asignar a cada vértice un color distinto. </a:t>
            </a:r>
          </a:p>
          <a:p>
            <a:r>
              <a:rPr lang="es-ES" sz="2400" dirty="0"/>
              <a:t>Por otra parte, si el grafo contiene al menos una arista, entonces necesitaremos dos colores como mínimo para colorear el grafo. Es decir, si |E| ≥ 1, entonces χ(G) ≥ 2. </a:t>
            </a:r>
          </a:p>
          <a:p>
            <a:r>
              <a:rPr lang="es-ES" sz="2400" dirty="0"/>
              <a:t> χ(G) = 1 si y sólo si G no tiene aristas.</a:t>
            </a:r>
          </a:p>
          <a:p>
            <a:r>
              <a:rPr lang="es-ES" sz="1600" dirty="0"/>
              <a:t>Puede haber grafos con muchos vértices, de grado muy alto, con muchas aristas, que sin embargo requieren relativamente pocos colores para su coloreado. El cálculo del número cromático de un grafo general es un problema  difícil.</a:t>
            </a:r>
            <a:endParaRPr lang="es-ES" sz="2400" dirty="0"/>
          </a:p>
        </p:txBody>
      </p:sp>
    </p:spTree>
    <p:extLst>
      <p:ext uri="{BB962C8B-B14F-4D97-AF65-F5344CB8AC3E}">
        <p14:creationId xmlns:p14="http://schemas.microsoft.com/office/powerpoint/2010/main" val="10576454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ítulo 1">
            <a:extLst>
              <a:ext uri="{FF2B5EF4-FFF2-40B4-BE49-F238E27FC236}">
                <a16:creationId xmlns:a16="http://schemas.microsoft.com/office/drawing/2014/main" id="{954F9F13-4895-40DB-A5B8-BB178D0B591E}"/>
              </a:ext>
            </a:extLst>
          </p:cNvPr>
          <p:cNvSpPr>
            <a:spLocks noGrp="1"/>
          </p:cNvSpPr>
          <p:nvPr>
            <p:ph type="title"/>
          </p:nvPr>
        </p:nvSpPr>
        <p:spPr>
          <a:xfrm>
            <a:off x="958506" y="800392"/>
            <a:ext cx="10264697" cy="1212102"/>
          </a:xfrm>
        </p:spPr>
        <p:txBody>
          <a:bodyPr>
            <a:normAutofit/>
          </a:bodyPr>
          <a:lstStyle/>
          <a:p>
            <a:r>
              <a:rPr lang="es-ES" sz="4000" dirty="0">
                <a:solidFill>
                  <a:srgbClr val="FFFFFF"/>
                </a:solidFill>
              </a:rPr>
              <a:t>Número cromático</a:t>
            </a:r>
          </a:p>
        </p:txBody>
      </p:sp>
      <p:sp>
        <p:nvSpPr>
          <p:cNvPr id="3" name="Marcador de contenido 2">
            <a:extLst>
              <a:ext uri="{FF2B5EF4-FFF2-40B4-BE49-F238E27FC236}">
                <a16:creationId xmlns:a16="http://schemas.microsoft.com/office/drawing/2014/main" id="{A4AD2230-9467-49D5-9923-50338D41D3B7}"/>
              </a:ext>
            </a:extLst>
          </p:cNvPr>
          <p:cNvSpPr>
            <a:spLocks noGrp="1"/>
          </p:cNvSpPr>
          <p:nvPr>
            <p:ph idx="1"/>
          </p:nvPr>
        </p:nvSpPr>
        <p:spPr>
          <a:xfrm>
            <a:off x="1367624" y="2490436"/>
            <a:ext cx="9708995" cy="3567173"/>
          </a:xfrm>
        </p:spPr>
        <p:txBody>
          <a:bodyPr anchor="ctr">
            <a:normAutofit/>
          </a:bodyPr>
          <a:lstStyle/>
          <a:p>
            <a:r>
              <a:rPr lang="es-ES" sz="2400"/>
              <a:t>Supongamos que G’ es un subgrafo de G. Cualquier coloración de los vértices de G lo es también de los de G’. Esto es, que si G’ es un subgrafo de G, entonces χ(G) ≥ χ(G’ ). Esta observación permite mejorar la cota inferior χ(G) ≥ 2 buscando en G subgrafos con números cromáticos ya conocidos fácilmente calculables.</a:t>
            </a:r>
          </a:p>
          <a:p>
            <a:r>
              <a:rPr lang="es-ES" sz="2400"/>
              <a:t>Las coloraciones de las distintas componentes conexas de un grafo son independientes, pues no hay aristas que unan los vértices: Si G tiene k componentes conexas, G1, G2,...,Gk, cuyos números cromáticos son  </a:t>
            </a:r>
            <a:r>
              <a:rPr lang="el-GR" sz="2400"/>
              <a:t>χ(</a:t>
            </a:r>
            <a:r>
              <a:rPr lang="es-ES" sz="2400"/>
              <a:t>G1), </a:t>
            </a:r>
            <a:r>
              <a:rPr lang="el-GR" sz="2400"/>
              <a:t>χ(</a:t>
            </a:r>
            <a:r>
              <a:rPr lang="es-ES" sz="2400"/>
              <a:t>G2),...,</a:t>
            </a:r>
            <a:r>
              <a:rPr lang="el-GR" sz="2400"/>
              <a:t>χ(</a:t>
            </a:r>
            <a:r>
              <a:rPr lang="es-ES" sz="2400"/>
              <a:t>Gk), entonces </a:t>
            </a:r>
            <a:r>
              <a:rPr lang="el-GR" sz="2400"/>
              <a:t>χ(</a:t>
            </a:r>
            <a:r>
              <a:rPr lang="es-ES" sz="2400"/>
              <a:t>G) es el máximo de los {</a:t>
            </a:r>
            <a:r>
              <a:rPr lang="el-GR" sz="2400"/>
              <a:t>χ(</a:t>
            </a:r>
            <a:r>
              <a:rPr lang="es-ES" sz="2400"/>
              <a:t>Gi)}</a:t>
            </a:r>
          </a:p>
        </p:txBody>
      </p:sp>
    </p:spTree>
    <p:extLst>
      <p:ext uri="{BB962C8B-B14F-4D97-AF65-F5344CB8AC3E}">
        <p14:creationId xmlns:p14="http://schemas.microsoft.com/office/powerpoint/2010/main" val="21649526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DD38EE57-B708-47C9-A4A4-E25F09FAB0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3" name="Group 72">
            <a:extLst>
              <a:ext uri="{FF2B5EF4-FFF2-40B4-BE49-F238E27FC236}">
                <a16:creationId xmlns:a16="http://schemas.microsoft.com/office/drawing/2014/main" id="{57A28182-58A5-4DBB-8F64-BD944BCA81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09710" y="635715"/>
            <a:ext cx="11142208" cy="2482136"/>
            <a:chOff x="409710" y="635715"/>
            <a:chExt cx="11142208" cy="2482136"/>
          </a:xfrm>
        </p:grpSpPr>
        <p:sp>
          <p:nvSpPr>
            <p:cNvPr id="74" name="Freeform 44">
              <a:extLst>
                <a:ext uri="{FF2B5EF4-FFF2-40B4-BE49-F238E27FC236}">
                  <a16:creationId xmlns:a16="http://schemas.microsoft.com/office/drawing/2014/main" id="{E4A9080E-7BA6-45FC-8677-8B9D5F4DAFE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75" name="Freeform 45">
              <a:extLst>
                <a:ext uri="{FF2B5EF4-FFF2-40B4-BE49-F238E27FC236}">
                  <a16:creationId xmlns:a16="http://schemas.microsoft.com/office/drawing/2014/main" id="{2163D516-75D4-4DE0-AC27-63719125AE5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76" name="Freeform 46">
              <a:extLst>
                <a:ext uri="{FF2B5EF4-FFF2-40B4-BE49-F238E27FC236}">
                  <a16:creationId xmlns:a16="http://schemas.microsoft.com/office/drawing/2014/main" id="{E74A26A5-C23A-46D4-B0FF-155FB383462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77" name="Freeform 47">
              <a:extLst>
                <a:ext uri="{FF2B5EF4-FFF2-40B4-BE49-F238E27FC236}">
                  <a16:creationId xmlns:a16="http://schemas.microsoft.com/office/drawing/2014/main" id="{08E0243F-1062-43C6-AD04-130DFF66840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78" name="Rectangle 77">
              <a:extLst>
                <a:ext uri="{FF2B5EF4-FFF2-40B4-BE49-F238E27FC236}">
                  <a16:creationId xmlns:a16="http://schemas.microsoft.com/office/drawing/2014/main" id="{94C5517B-1B0F-47AA-93A5-36718996986F}"/>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2" name="Título 1">
            <a:extLst>
              <a:ext uri="{FF2B5EF4-FFF2-40B4-BE49-F238E27FC236}">
                <a16:creationId xmlns:a16="http://schemas.microsoft.com/office/drawing/2014/main" id="{34788A35-EC04-4B8F-9EFC-C700371A7687}"/>
              </a:ext>
            </a:extLst>
          </p:cNvPr>
          <p:cNvSpPr>
            <a:spLocks noGrp="1"/>
          </p:cNvSpPr>
          <p:nvPr>
            <p:ph type="title"/>
          </p:nvPr>
        </p:nvSpPr>
        <p:spPr>
          <a:xfrm>
            <a:off x="1047280" y="759805"/>
            <a:ext cx="10306520" cy="1325563"/>
          </a:xfrm>
        </p:spPr>
        <p:txBody>
          <a:bodyPr>
            <a:normAutofit/>
          </a:bodyPr>
          <a:lstStyle/>
          <a:p>
            <a:r>
              <a:rPr lang="es-ES" sz="4000">
                <a:solidFill>
                  <a:srgbClr val="FFFFFF"/>
                </a:solidFill>
              </a:rPr>
              <a:t>Ejercicios</a:t>
            </a:r>
          </a:p>
        </p:txBody>
      </p:sp>
      <p:sp>
        <p:nvSpPr>
          <p:cNvPr id="3" name="Marcador de contenido 2">
            <a:extLst>
              <a:ext uri="{FF2B5EF4-FFF2-40B4-BE49-F238E27FC236}">
                <a16:creationId xmlns:a16="http://schemas.microsoft.com/office/drawing/2014/main" id="{5420292B-AFB1-4787-BDBC-4F0B0BDB4A4E}"/>
              </a:ext>
            </a:extLst>
          </p:cNvPr>
          <p:cNvSpPr>
            <a:spLocks noGrp="1"/>
          </p:cNvSpPr>
          <p:nvPr>
            <p:ph idx="1"/>
          </p:nvPr>
        </p:nvSpPr>
        <p:spPr>
          <a:xfrm>
            <a:off x="1424904" y="2494450"/>
            <a:ext cx="4053545" cy="3563159"/>
          </a:xfrm>
        </p:spPr>
        <p:txBody>
          <a:bodyPr>
            <a:normAutofit/>
          </a:bodyPr>
          <a:lstStyle/>
          <a:p>
            <a:r>
              <a:rPr lang="es-ES" sz="2400" dirty="0"/>
              <a:t>1. Calcula el número cromático de un grafo con n vértices y 0 aristas.</a:t>
            </a:r>
          </a:p>
          <a:p>
            <a:r>
              <a:rPr lang="es-ES" sz="2400" dirty="0"/>
              <a:t>2. Calcula el número cromático de un camino con n vértices </a:t>
            </a:r>
          </a:p>
          <a:p>
            <a:r>
              <a:rPr lang="es-ES" sz="2400" dirty="0"/>
              <a:t>3. Sea </a:t>
            </a:r>
            <a:r>
              <a:rPr lang="es-ES" sz="2400" dirty="0" err="1"/>
              <a:t>Kn</a:t>
            </a:r>
            <a:r>
              <a:rPr lang="es-ES" sz="2400" dirty="0"/>
              <a:t> el grafo completo </a:t>
            </a:r>
            <a:r>
              <a:rPr lang="es-ES" sz="2400" dirty="0" err="1"/>
              <a:t>Kn</a:t>
            </a:r>
            <a:r>
              <a:rPr lang="es-ES" sz="2400" dirty="0"/>
              <a:t> con n ≥ 1 vértices. Demuestra que  χ(</a:t>
            </a:r>
            <a:r>
              <a:rPr lang="es-ES" sz="2400" dirty="0" err="1"/>
              <a:t>Kn</a:t>
            </a:r>
            <a:r>
              <a:rPr lang="es-ES" sz="2400" dirty="0"/>
              <a:t>) = n</a:t>
            </a:r>
          </a:p>
        </p:txBody>
      </p:sp>
      <p:pic>
        <p:nvPicPr>
          <p:cNvPr id="6146" name="Picture 2">
            <a:extLst>
              <a:ext uri="{FF2B5EF4-FFF2-40B4-BE49-F238E27FC236}">
                <a16:creationId xmlns:a16="http://schemas.microsoft.com/office/drawing/2014/main" id="{772C09F4-42F9-40B6-8BE6-2C5A483ED0E1}"/>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098892" y="3106581"/>
            <a:ext cx="4802404" cy="23349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31330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ítulo 1">
            <a:extLst>
              <a:ext uri="{FF2B5EF4-FFF2-40B4-BE49-F238E27FC236}">
                <a16:creationId xmlns:a16="http://schemas.microsoft.com/office/drawing/2014/main" id="{C724A93D-5A9D-4C69-8726-9D61712AAC31}"/>
              </a:ext>
            </a:extLst>
          </p:cNvPr>
          <p:cNvSpPr>
            <a:spLocks noGrp="1"/>
          </p:cNvSpPr>
          <p:nvPr>
            <p:ph type="title"/>
          </p:nvPr>
        </p:nvSpPr>
        <p:spPr>
          <a:xfrm>
            <a:off x="958506" y="800392"/>
            <a:ext cx="10264697" cy="1212102"/>
          </a:xfrm>
        </p:spPr>
        <p:txBody>
          <a:bodyPr>
            <a:normAutofit/>
          </a:bodyPr>
          <a:lstStyle/>
          <a:p>
            <a:r>
              <a:rPr lang="es-ES" sz="4000">
                <a:solidFill>
                  <a:srgbClr val="FFFFFF"/>
                </a:solidFill>
              </a:rPr>
              <a:t>Ejercicios</a:t>
            </a:r>
          </a:p>
        </p:txBody>
      </p:sp>
      <p:sp>
        <p:nvSpPr>
          <p:cNvPr id="3" name="Marcador de contenido 2">
            <a:extLst>
              <a:ext uri="{FF2B5EF4-FFF2-40B4-BE49-F238E27FC236}">
                <a16:creationId xmlns:a16="http://schemas.microsoft.com/office/drawing/2014/main" id="{34B18123-7018-4A8E-BBCE-F2EC238D01FA}"/>
              </a:ext>
            </a:extLst>
          </p:cNvPr>
          <p:cNvSpPr>
            <a:spLocks noGrp="1"/>
          </p:cNvSpPr>
          <p:nvPr>
            <p:ph idx="1"/>
          </p:nvPr>
        </p:nvSpPr>
        <p:spPr>
          <a:xfrm>
            <a:off x="1367624" y="2490436"/>
            <a:ext cx="9708995" cy="3567173"/>
          </a:xfrm>
        </p:spPr>
        <p:txBody>
          <a:bodyPr anchor="ctr">
            <a:normAutofit/>
          </a:bodyPr>
          <a:lstStyle/>
          <a:p>
            <a:r>
              <a:rPr lang="es-ES" sz="2400" dirty="0"/>
              <a:t>3. Calcula el número cromático del grafo circular o ciclo Cn, con n ≥ 3. Distingue el caso n par y el n impar (para n par se tiene que χ(Cn) = 2, si n es impar, </a:t>
            </a:r>
            <a:r>
              <a:rPr lang="es-ES" sz="2400"/>
              <a:t>se tiene χ</a:t>
            </a:r>
            <a:r>
              <a:rPr lang="es-ES" sz="2400" dirty="0"/>
              <a:t>(Cn) = 3).</a:t>
            </a:r>
          </a:p>
          <a:p>
            <a:r>
              <a:rPr lang="es-ES" sz="2400" dirty="0"/>
              <a:t>4. ¿Cuál es el número cromático de un grafo bipartito?</a:t>
            </a:r>
          </a:p>
        </p:txBody>
      </p:sp>
    </p:spTree>
    <p:extLst>
      <p:ext uri="{BB962C8B-B14F-4D97-AF65-F5344CB8AC3E}">
        <p14:creationId xmlns:p14="http://schemas.microsoft.com/office/powerpoint/2010/main" val="28101629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ítulo 1">
            <a:extLst>
              <a:ext uri="{FF2B5EF4-FFF2-40B4-BE49-F238E27FC236}">
                <a16:creationId xmlns:a16="http://schemas.microsoft.com/office/drawing/2014/main" id="{054224D3-AF9C-4D74-AA57-82964A75C1AE}"/>
              </a:ext>
            </a:extLst>
          </p:cNvPr>
          <p:cNvSpPr>
            <a:spLocks noGrp="1"/>
          </p:cNvSpPr>
          <p:nvPr>
            <p:ph type="title"/>
          </p:nvPr>
        </p:nvSpPr>
        <p:spPr>
          <a:xfrm>
            <a:off x="958506" y="800392"/>
            <a:ext cx="10264697" cy="1212102"/>
          </a:xfrm>
        </p:spPr>
        <p:txBody>
          <a:bodyPr>
            <a:normAutofit/>
          </a:bodyPr>
          <a:lstStyle/>
          <a:p>
            <a:r>
              <a:rPr lang="es-ES" sz="4000">
                <a:solidFill>
                  <a:srgbClr val="FFFFFF"/>
                </a:solidFill>
              </a:rPr>
              <a:t>Algoritmo de coloreado de un grafo G=(V,E)</a:t>
            </a:r>
          </a:p>
        </p:txBody>
      </p:sp>
      <p:sp>
        <p:nvSpPr>
          <p:cNvPr id="3" name="Marcador de contenido 2">
            <a:extLst>
              <a:ext uri="{FF2B5EF4-FFF2-40B4-BE49-F238E27FC236}">
                <a16:creationId xmlns:a16="http://schemas.microsoft.com/office/drawing/2014/main" id="{130B7C17-E20D-43B3-911B-1E2C38A2643F}"/>
              </a:ext>
            </a:extLst>
          </p:cNvPr>
          <p:cNvSpPr>
            <a:spLocks noGrp="1"/>
          </p:cNvSpPr>
          <p:nvPr>
            <p:ph idx="1"/>
          </p:nvPr>
        </p:nvSpPr>
        <p:spPr>
          <a:xfrm>
            <a:off x="1367624" y="2490436"/>
            <a:ext cx="9708995" cy="3567173"/>
          </a:xfrm>
        </p:spPr>
        <p:txBody>
          <a:bodyPr anchor="ctr">
            <a:normAutofit lnSpcReduction="10000"/>
          </a:bodyPr>
          <a:lstStyle/>
          <a:p>
            <a:r>
              <a:rPr lang="es-ES" sz="1700" dirty="0"/>
              <a:t>1</a:t>
            </a:r>
            <a:r>
              <a:rPr lang="es-ES" sz="2000" dirty="0"/>
              <a:t>. Ordenamos los vértices de G: (v1, v2,...,</a:t>
            </a:r>
            <a:r>
              <a:rPr lang="es-ES" sz="2000" dirty="0" err="1"/>
              <a:t>vn</a:t>
            </a:r>
            <a:r>
              <a:rPr lang="es-ES" sz="2000" dirty="0"/>
              <a:t>). El resultado del algoritmo, por ejemplo el número de colores que emplea, depende del orden elegido. Sea C el conjunto de colores disponibles.</a:t>
            </a:r>
          </a:p>
          <a:p>
            <a:r>
              <a:rPr lang="es-ES" sz="2000" dirty="0"/>
              <a:t>2. Coloreamos los vértices siguiendo ese orden. Primer paso: a v1 le asignamos el primer color disponible, a. Segundo paso: si v2 es adyacente a v1, le asignamos el color b; si no lo es, le asignamos a.</a:t>
            </a:r>
          </a:p>
          <a:p>
            <a:r>
              <a:rPr lang="es-ES" sz="2000" dirty="0"/>
              <a:t>Tercer paso: para colorear v3, comprobamos si es adyacente a v1 o v2, descartamos el color o colores que hayamos utilizado en los que sean adyacentes, y asignamos a v3 el primer color disponible de la lista.</a:t>
            </a:r>
          </a:p>
          <a:p>
            <a:r>
              <a:rPr lang="es-ES" sz="2000" dirty="0"/>
              <a:t> Paso k: Una vez coloreados los vértices (v1,...,vk−1), del conjunto C de colores excluimos los colores ya utilizados en los vértices adyacentes a </a:t>
            </a:r>
            <a:r>
              <a:rPr lang="es-ES" sz="2000" dirty="0" err="1"/>
              <a:t>vk</a:t>
            </a:r>
            <a:r>
              <a:rPr lang="es-ES" sz="2000" dirty="0"/>
              <a:t> que ya hayan sido coloreados; de los colores que quedan, elegimos para </a:t>
            </a:r>
            <a:r>
              <a:rPr lang="es-ES" sz="2000" dirty="0" err="1"/>
              <a:t>vk</a:t>
            </a:r>
            <a:r>
              <a:rPr lang="es-ES" sz="2000" dirty="0"/>
              <a:t> el primero disponible</a:t>
            </a:r>
          </a:p>
        </p:txBody>
      </p:sp>
    </p:spTree>
    <p:extLst>
      <p:ext uri="{BB962C8B-B14F-4D97-AF65-F5344CB8AC3E}">
        <p14:creationId xmlns:p14="http://schemas.microsoft.com/office/powerpoint/2010/main" val="35494651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ítulo 1">
            <a:extLst>
              <a:ext uri="{FF2B5EF4-FFF2-40B4-BE49-F238E27FC236}">
                <a16:creationId xmlns:a16="http://schemas.microsoft.com/office/drawing/2014/main" id="{44005EE4-828D-49A0-96C2-0BE55887200C}"/>
              </a:ext>
            </a:extLst>
          </p:cNvPr>
          <p:cNvSpPr>
            <a:spLocks noGrp="1"/>
          </p:cNvSpPr>
          <p:nvPr>
            <p:ph type="title"/>
          </p:nvPr>
        </p:nvSpPr>
        <p:spPr>
          <a:xfrm>
            <a:off x="958506" y="800392"/>
            <a:ext cx="10264697" cy="1212102"/>
          </a:xfrm>
        </p:spPr>
        <p:txBody>
          <a:bodyPr>
            <a:normAutofit/>
          </a:bodyPr>
          <a:lstStyle/>
          <a:p>
            <a:r>
              <a:rPr lang="es-ES" sz="4000" dirty="0">
                <a:solidFill>
                  <a:srgbClr val="FFFFFF"/>
                </a:solidFill>
              </a:rPr>
              <a:t>Algoritmo de coloreado</a:t>
            </a:r>
          </a:p>
        </p:txBody>
      </p:sp>
      <p:sp>
        <p:nvSpPr>
          <p:cNvPr id="3" name="Marcador de contenido 2">
            <a:extLst>
              <a:ext uri="{FF2B5EF4-FFF2-40B4-BE49-F238E27FC236}">
                <a16:creationId xmlns:a16="http://schemas.microsoft.com/office/drawing/2014/main" id="{A8005372-2C08-4A12-9DAE-1A0FD6A91502}"/>
              </a:ext>
            </a:extLst>
          </p:cNvPr>
          <p:cNvSpPr>
            <a:spLocks noGrp="1"/>
          </p:cNvSpPr>
          <p:nvPr>
            <p:ph idx="1"/>
          </p:nvPr>
        </p:nvSpPr>
        <p:spPr>
          <a:xfrm>
            <a:off x="1367624" y="2490436"/>
            <a:ext cx="9708995" cy="3567173"/>
          </a:xfrm>
        </p:spPr>
        <p:txBody>
          <a:bodyPr anchor="ctr">
            <a:normAutofit/>
          </a:bodyPr>
          <a:lstStyle/>
          <a:p>
            <a:r>
              <a:rPr lang="es-ES" sz="2400" dirty="0"/>
              <a:t>El algoritmo descrito toma como datos de entrada un grafo G y un conjunto C de colores y produce un coloreado de los vértices de G. Este algoritmo es eficaz: permite colorear G con el mínimo número de colores posible, χ(G), esto es, hay un procedimiento para obtener el orden óptimo (o uno de ellos). Nótese que si el grafo tiene n vértices, hay n! posibles ordenaciones de los vértices.</a:t>
            </a:r>
          </a:p>
          <a:p>
            <a:r>
              <a:rPr lang="es-ES" sz="2400" dirty="0"/>
              <a:t>Ejercicio: Aplicar este algoritmo al grafo bipartito completo con 2n vértices.</a:t>
            </a:r>
          </a:p>
        </p:txBody>
      </p:sp>
    </p:spTree>
    <p:extLst>
      <p:ext uri="{BB962C8B-B14F-4D97-AF65-F5344CB8AC3E}">
        <p14:creationId xmlns:p14="http://schemas.microsoft.com/office/powerpoint/2010/main" val="7733273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7"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9"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1"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3" name="Rectangle 32">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ítulo 1">
            <a:extLst>
              <a:ext uri="{FF2B5EF4-FFF2-40B4-BE49-F238E27FC236}">
                <a16:creationId xmlns:a16="http://schemas.microsoft.com/office/drawing/2014/main" id="{3B69CF3F-873F-4640-8A4E-A9743A4092DE}"/>
              </a:ext>
            </a:extLst>
          </p:cNvPr>
          <p:cNvSpPr>
            <a:spLocks noGrp="1"/>
          </p:cNvSpPr>
          <p:nvPr>
            <p:ph type="title"/>
          </p:nvPr>
        </p:nvSpPr>
        <p:spPr>
          <a:xfrm>
            <a:off x="958506" y="800392"/>
            <a:ext cx="10264697" cy="1212102"/>
          </a:xfrm>
        </p:spPr>
        <p:txBody>
          <a:bodyPr>
            <a:normAutofit/>
          </a:bodyPr>
          <a:lstStyle/>
          <a:p>
            <a:r>
              <a:rPr lang="es-ES" sz="4000">
                <a:solidFill>
                  <a:srgbClr val="FFFFFF"/>
                </a:solidFill>
              </a:rPr>
              <a:t>Algoritmo de coloreado</a:t>
            </a:r>
          </a:p>
        </p:txBody>
      </p:sp>
      <p:sp>
        <p:nvSpPr>
          <p:cNvPr id="3" name="Marcador de contenido 2">
            <a:extLst>
              <a:ext uri="{FF2B5EF4-FFF2-40B4-BE49-F238E27FC236}">
                <a16:creationId xmlns:a16="http://schemas.microsoft.com/office/drawing/2014/main" id="{7B62CFC9-8D2A-418D-A40F-DE47A11DD31F}"/>
              </a:ext>
            </a:extLst>
          </p:cNvPr>
          <p:cNvSpPr>
            <a:spLocks noGrp="1"/>
          </p:cNvSpPr>
          <p:nvPr>
            <p:ph idx="1"/>
          </p:nvPr>
        </p:nvSpPr>
        <p:spPr>
          <a:xfrm>
            <a:off x="1367624" y="2490436"/>
            <a:ext cx="9708995" cy="3567173"/>
          </a:xfrm>
        </p:spPr>
        <p:txBody>
          <a:bodyPr anchor="ctr">
            <a:normAutofit/>
          </a:bodyPr>
          <a:lstStyle/>
          <a:p>
            <a:r>
              <a:rPr lang="es-ES" sz="2400" dirty="0"/>
              <a:t>Proposición. Sea G un grafo y sea Δ(G) su máximo grado. Entonces </a:t>
            </a:r>
          </a:p>
          <a:p>
            <a:r>
              <a:rPr lang="es-ES" sz="2400" b="1" dirty="0"/>
              <a:t>χ(G) ≤ Δ(G)+1</a:t>
            </a:r>
          </a:p>
          <a:p>
            <a:r>
              <a:rPr lang="es-ES" sz="2400" dirty="0"/>
              <a:t>Si G es un grafo </a:t>
            </a:r>
            <a:r>
              <a:rPr lang="es-ES" sz="2400" b="1" dirty="0"/>
              <a:t>conexo</a:t>
            </a:r>
            <a:r>
              <a:rPr lang="es-ES" sz="2400" dirty="0"/>
              <a:t> con máximo grado Δ(G), y al menos un vértice v tiene gr(v) &lt; Δ(G), entonces </a:t>
            </a:r>
            <a:r>
              <a:rPr lang="es-ES" sz="2400" b="1" dirty="0"/>
              <a:t>χ(G) ≤ Δ(G).</a:t>
            </a:r>
          </a:p>
          <a:p>
            <a:r>
              <a:rPr lang="es-ES" sz="2400" dirty="0"/>
              <a:t>Se puede calcular de cuántas formas se puede colorear un grafo (polinomios cromáticos)</a:t>
            </a:r>
          </a:p>
        </p:txBody>
      </p:sp>
    </p:spTree>
    <p:extLst>
      <p:ext uri="{BB962C8B-B14F-4D97-AF65-F5344CB8AC3E}">
        <p14:creationId xmlns:p14="http://schemas.microsoft.com/office/powerpoint/2010/main" val="23171226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3" name="Rectangle 72">
            <a:extLst>
              <a:ext uri="{FF2B5EF4-FFF2-40B4-BE49-F238E27FC236}">
                <a16:creationId xmlns:a16="http://schemas.microsoft.com/office/drawing/2014/main" id="{F4C0B10B-D2C4-4A54-AFAD-3D27DF88BB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5" name="Group 74">
            <a:extLst>
              <a:ext uri="{FF2B5EF4-FFF2-40B4-BE49-F238E27FC236}">
                <a16:creationId xmlns:a16="http://schemas.microsoft.com/office/drawing/2014/main" id="{B6BADB90-C74B-40D6-86DC-503F65FCE8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09710" y="635715"/>
            <a:ext cx="11142208" cy="2482136"/>
            <a:chOff x="409710" y="635715"/>
            <a:chExt cx="11142208" cy="2482136"/>
          </a:xfrm>
        </p:grpSpPr>
        <p:sp>
          <p:nvSpPr>
            <p:cNvPr id="76" name="Freeform 44">
              <a:extLst>
                <a:ext uri="{FF2B5EF4-FFF2-40B4-BE49-F238E27FC236}">
                  <a16:creationId xmlns:a16="http://schemas.microsoft.com/office/drawing/2014/main" id="{6559431D-1886-4AE0-9B87-9AD2ECAB843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77" name="Freeform 45">
              <a:extLst>
                <a:ext uri="{FF2B5EF4-FFF2-40B4-BE49-F238E27FC236}">
                  <a16:creationId xmlns:a16="http://schemas.microsoft.com/office/drawing/2014/main" id="{373850A5-B04A-4FCD-9E73-EE322167FB3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78" name="Freeform 46">
              <a:extLst>
                <a:ext uri="{FF2B5EF4-FFF2-40B4-BE49-F238E27FC236}">
                  <a16:creationId xmlns:a16="http://schemas.microsoft.com/office/drawing/2014/main" id="{82C18C67-80FA-4738-AA53-0AF2419F98E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79" name="Freeform 47">
              <a:extLst>
                <a:ext uri="{FF2B5EF4-FFF2-40B4-BE49-F238E27FC236}">
                  <a16:creationId xmlns:a16="http://schemas.microsoft.com/office/drawing/2014/main" id="{48543B1A-8BF5-4C63-8404-41B2EA70B33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80" name="Rectangle 79">
              <a:extLst>
                <a:ext uri="{FF2B5EF4-FFF2-40B4-BE49-F238E27FC236}">
                  <a16:creationId xmlns:a16="http://schemas.microsoft.com/office/drawing/2014/main" id="{92DF5096-E051-498C-A3ED-CBA77A813AAC}"/>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2" name="Título 1">
            <a:extLst>
              <a:ext uri="{FF2B5EF4-FFF2-40B4-BE49-F238E27FC236}">
                <a16:creationId xmlns:a16="http://schemas.microsoft.com/office/drawing/2014/main" id="{73A1D746-33BB-4393-BE2E-75E533D2A956}"/>
              </a:ext>
            </a:extLst>
          </p:cNvPr>
          <p:cNvSpPr>
            <a:spLocks noGrp="1"/>
          </p:cNvSpPr>
          <p:nvPr>
            <p:ph type="title"/>
          </p:nvPr>
        </p:nvSpPr>
        <p:spPr>
          <a:xfrm>
            <a:off x="1047280" y="759805"/>
            <a:ext cx="10306520" cy="1325563"/>
          </a:xfrm>
        </p:spPr>
        <p:txBody>
          <a:bodyPr>
            <a:normAutofit/>
          </a:bodyPr>
          <a:lstStyle/>
          <a:p>
            <a:r>
              <a:rPr lang="es-ES" sz="4000">
                <a:solidFill>
                  <a:srgbClr val="FFFFFF"/>
                </a:solidFill>
              </a:rPr>
              <a:t>Número cromático de un grafo </a:t>
            </a:r>
          </a:p>
        </p:txBody>
      </p:sp>
      <p:sp>
        <p:nvSpPr>
          <p:cNvPr id="3" name="Marcador de contenido 2">
            <a:extLst>
              <a:ext uri="{FF2B5EF4-FFF2-40B4-BE49-F238E27FC236}">
                <a16:creationId xmlns:a16="http://schemas.microsoft.com/office/drawing/2014/main" id="{6F9C5CEF-FDD8-4B52-9817-A279B6C36D29}"/>
              </a:ext>
            </a:extLst>
          </p:cNvPr>
          <p:cNvSpPr>
            <a:spLocks noGrp="1"/>
          </p:cNvSpPr>
          <p:nvPr>
            <p:ph idx="1"/>
          </p:nvPr>
        </p:nvSpPr>
        <p:spPr>
          <a:xfrm>
            <a:off x="1424904" y="2494450"/>
            <a:ext cx="4053545" cy="3563159"/>
          </a:xfrm>
        </p:spPr>
        <p:txBody>
          <a:bodyPr>
            <a:normAutofit/>
          </a:bodyPr>
          <a:lstStyle/>
          <a:p>
            <a:r>
              <a:rPr lang="es-ES" dirty="0"/>
              <a:t>¿Cuántos colores son necesarios para colorear los vértices de un grafo de forma que cada arista una vértices de colores distintos?</a:t>
            </a:r>
          </a:p>
          <a:p>
            <a:endParaRPr lang="es-ES" sz="2400" dirty="0"/>
          </a:p>
          <a:p>
            <a:endParaRPr lang="es-ES" sz="2400" dirty="0"/>
          </a:p>
          <a:p>
            <a:endParaRPr lang="es-ES" sz="2400" dirty="0"/>
          </a:p>
        </p:txBody>
      </p:sp>
      <p:pic>
        <p:nvPicPr>
          <p:cNvPr id="1028" name="Picture 4" descr="9.3) Ejemplo de Número Cromático - Teoría De Grafos">
            <a:extLst>
              <a:ext uri="{FF2B5EF4-FFF2-40B4-BE49-F238E27FC236}">
                <a16:creationId xmlns:a16="http://schemas.microsoft.com/office/drawing/2014/main" id="{C25F19D3-7AAA-4F1A-9639-CFF057CB1D6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6746" b="15328"/>
          <a:stretch/>
        </p:blipFill>
        <p:spPr bwMode="auto">
          <a:xfrm>
            <a:off x="6098892" y="2492376"/>
            <a:ext cx="4802404" cy="35633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675949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8" name="Rectangle 117">
            <a:extLst>
              <a:ext uri="{FF2B5EF4-FFF2-40B4-BE49-F238E27FC236}">
                <a16:creationId xmlns:a16="http://schemas.microsoft.com/office/drawing/2014/main" id="{DD38EE57-B708-47C9-A4A4-E25F09FAB0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0" name="Group 119">
            <a:extLst>
              <a:ext uri="{FF2B5EF4-FFF2-40B4-BE49-F238E27FC236}">
                <a16:creationId xmlns:a16="http://schemas.microsoft.com/office/drawing/2014/main" id="{57A28182-58A5-4DBB-8F64-BD944BCA81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09710" y="635715"/>
            <a:ext cx="11142208" cy="2482136"/>
            <a:chOff x="409710" y="635715"/>
            <a:chExt cx="11142208" cy="2482136"/>
          </a:xfrm>
        </p:grpSpPr>
        <p:sp>
          <p:nvSpPr>
            <p:cNvPr id="121" name="Freeform 44">
              <a:extLst>
                <a:ext uri="{FF2B5EF4-FFF2-40B4-BE49-F238E27FC236}">
                  <a16:creationId xmlns:a16="http://schemas.microsoft.com/office/drawing/2014/main" id="{E4A9080E-7BA6-45FC-8677-8B9D5F4DAFE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2" name="Freeform 45">
              <a:extLst>
                <a:ext uri="{FF2B5EF4-FFF2-40B4-BE49-F238E27FC236}">
                  <a16:creationId xmlns:a16="http://schemas.microsoft.com/office/drawing/2014/main" id="{2163D516-75D4-4DE0-AC27-63719125AE5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3" name="Freeform 46">
              <a:extLst>
                <a:ext uri="{FF2B5EF4-FFF2-40B4-BE49-F238E27FC236}">
                  <a16:creationId xmlns:a16="http://schemas.microsoft.com/office/drawing/2014/main" id="{E74A26A5-C23A-46D4-B0FF-155FB383462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4" name="Freeform 47">
              <a:extLst>
                <a:ext uri="{FF2B5EF4-FFF2-40B4-BE49-F238E27FC236}">
                  <a16:creationId xmlns:a16="http://schemas.microsoft.com/office/drawing/2014/main" id="{08E0243F-1062-43C6-AD04-130DFF66840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5" name="Rectangle 124">
              <a:extLst>
                <a:ext uri="{FF2B5EF4-FFF2-40B4-BE49-F238E27FC236}">
                  <a16:creationId xmlns:a16="http://schemas.microsoft.com/office/drawing/2014/main" id="{94C5517B-1B0F-47AA-93A5-36718996986F}"/>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2" name="Título 1">
            <a:extLst>
              <a:ext uri="{FF2B5EF4-FFF2-40B4-BE49-F238E27FC236}">
                <a16:creationId xmlns:a16="http://schemas.microsoft.com/office/drawing/2014/main" id="{05837AF8-28CD-453C-AA32-D3A2746DADA3}"/>
              </a:ext>
            </a:extLst>
          </p:cNvPr>
          <p:cNvSpPr>
            <a:spLocks noGrp="1"/>
          </p:cNvSpPr>
          <p:nvPr>
            <p:ph type="title"/>
          </p:nvPr>
        </p:nvSpPr>
        <p:spPr>
          <a:xfrm>
            <a:off x="1047280" y="759805"/>
            <a:ext cx="10306520" cy="1325563"/>
          </a:xfrm>
        </p:spPr>
        <p:txBody>
          <a:bodyPr>
            <a:normAutofit/>
          </a:bodyPr>
          <a:lstStyle/>
          <a:p>
            <a:r>
              <a:rPr lang="es-ES" sz="4000" dirty="0" err="1">
                <a:solidFill>
                  <a:srgbClr val="FFFFFF"/>
                </a:solidFill>
              </a:rPr>
              <a:t>Indice</a:t>
            </a:r>
            <a:r>
              <a:rPr lang="es-ES" sz="4000" dirty="0">
                <a:solidFill>
                  <a:srgbClr val="FFFFFF"/>
                </a:solidFill>
              </a:rPr>
              <a:t> </a:t>
            </a:r>
            <a:r>
              <a:rPr lang="es-ES" sz="4000" dirty="0" err="1">
                <a:solidFill>
                  <a:srgbClr val="FFFFFF"/>
                </a:solidFill>
              </a:rPr>
              <a:t>ó</a:t>
            </a:r>
            <a:r>
              <a:rPr lang="es-ES" sz="4000" dirty="0">
                <a:solidFill>
                  <a:srgbClr val="FFFFFF"/>
                </a:solidFill>
              </a:rPr>
              <a:t> número cromático </a:t>
            </a:r>
            <a:r>
              <a:rPr lang="el-GR" sz="4000" dirty="0"/>
              <a:t>χ(</a:t>
            </a:r>
            <a:r>
              <a:rPr lang="es-ES" sz="4000" dirty="0"/>
              <a:t>G)</a:t>
            </a:r>
            <a:endParaRPr lang="es-ES" sz="4000" dirty="0">
              <a:solidFill>
                <a:srgbClr val="FFFFFF"/>
              </a:solidFill>
            </a:endParaRPr>
          </a:p>
        </p:txBody>
      </p:sp>
      <p:sp>
        <p:nvSpPr>
          <p:cNvPr id="7" name="Marcador de contenido 6">
            <a:extLst>
              <a:ext uri="{FF2B5EF4-FFF2-40B4-BE49-F238E27FC236}">
                <a16:creationId xmlns:a16="http://schemas.microsoft.com/office/drawing/2014/main" id="{03A876E2-AD9D-46B3-9A1B-6D991DCE0FD0}"/>
              </a:ext>
            </a:extLst>
          </p:cNvPr>
          <p:cNvSpPr>
            <a:spLocks noGrp="1"/>
          </p:cNvSpPr>
          <p:nvPr>
            <p:ph idx="1"/>
          </p:nvPr>
        </p:nvSpPr>
        <p:spPr>
          <a:xfrm>
            <a:off x="1424904" y="2494450"/>
            <a:ext cx="4053545" cy="3563159"/>
          </a:xfrm>
        </p:spPr>
        <p:txBody>
          <a:bodyPr>
            <a:normAutofit lnSpcReduction="10000"/>
          </a:bodyPr>
          <a:lstStyle/>
          <a:p>
            <a:endParaRPr lang="es-ES" sz="2400" dirty="0"/>
          </a:p>
          <a:p>
            <a:r>
              <a:rPr lang="es-ES" sz="3200" dirty="0"/>
              <a:t>Número  cromático de un grafo G, que denotaremos por </a:t>
            </a:r>
            <a:r>
              <a:rPr lang="el-GR" sz="3200" dirty="0"/>
              <a:t>χ(</a:t>
            </a:r>
            <a:r>
              <a:rPr lang="es-ES" sz="3200" dirty="0"/>
              <a:t>G), es el mínimo número de colores necesario para colorear G</a:t>
            </a:r>
          </a:p>
        </p:txBody>
      </p:sp>
      <p:pic>
        <p:nvPicPr>
          <p:cNvPr id="37" name="Picture 2" descr="Yaroslav Shitov: Un matemático ruso desmiente una conjetura con más de  medio siglo de vida | Ciencia | EL PAÍS">
            <a:extLst>
              <a:ext uri="{FF2B5EF4-FFF2-40B4-BE49-F238E27FC236}">
                <a16:creationId xmlns:a16="http://schemas.microsoft.com/office/drawing/2014/main" id="{974D7968-B4D1-4D40-AF4F-5B260E6C838D}"/>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098892" y="2958552"/>
            <a:ext cx="4802404" cy="26310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008793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C61293E-6EBE-43EF-A52C-9BEBFD7679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DA2880C1-3331-4FDC-81B5-F1C5813DAE4E}"/>
              </a:ext>
            </a:extLst>
          </p:cNvPr>
          <p:cNvSpPr>
            <a:spLocks noGrp="1"/>
          </p:cNvSpPr>
          <p:nvPr>
            <p:ph type="title"/>
          </p:nvPr>
        </p:nvSpPr>
        <p:spPr>
          <a:xfrm>
            <a:off x="5297762" y="329184"/>
            <a:ext cx="6251110" cy="1783080"/>
          </a:xfrm>
        </p:spPr>
        <p:txBody>
          <a:bodyPr anchor="b">
            <a:normAutofit/>
          </a:bodyPr>
          <a:lstStyle/>
          <a:p>
            <a:r>
              <a:rPr lang="es-ES" sz="5400"/>
              <a:t>Colorear un grafo</a:t>
            </a:r>
          </a:p>
        </p:txBody>
      </p:sp>
      <p:pic>
        <p:nvPicPr>
          <p:cNvPr id="5" name="Picture 4" descr="Lápices de colores sobre un fondo negro">
            <a:extLst>
              <a:ext uri="{FF2B5EF4-FFF2-40B4-BE49-F238E27FC236}">
                <a16:creationId xmlns:a16="http://schemas.microsoft.com/office/drawing/2014/main" id="{44D98560-0C04-4614-86DD-98F98A682204}"/>
              </a:ext>
            </a:extLst>
          </p:cNvPr>
          <p:cNvPicPr>
            <a:picLocks noChangeAspect="1"/>
          </p:cNvPicPr>
          <p:nvPr/>
        </p:nvPicPr>
        <p:blipFill rotWithShape="1">
          <a:blip r:embed="rId2"/>
          <a:srcRect l="33946" r="20723" b="-1"/>
          <a:stretch/>
        </p:blipFill>
        <p:spPr>
          <a:xfrm>
            <a:off x="1" y="10"/>
            <a:ext cx="4657344" cy="6857990"/>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p:spPr>
      </p:pic>
      <p:sp>
        <p:nvSpPr>
          <p:cNvPr id="11" name="sketchy line">
            <a:extLst>
              <a:ext uri="{FF2B5EF4-FFF2-40B4-BE49-F238E27FC236}">
                <a16:creationId xmlns:a16="http://schemas.microsoft.com/office/drawing/2014/main" id="{21540236-BFD5-4A9D-8840-4703E7F768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7762" y="2374947"/>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mc:Choice xmlns:a14="http://schemas.microsoft.com/office/drawing/2010/main" Requires="a14">
          <p:sp>
            <p:nvSpPr>
              <p:cNvPr id="3" name="Marcador de contenido 2">
                <a:extLst>
                  <a:ext uri="{FF2B5EF4-FFF2-40B4-BE49-F238E27FC236}">
                    <a16:creationId xmlns:a16="http://schemas.microsoft.com/office/drawing/2014/main" id="{9B8141E9-EA2C-464F-9D89-61543E4E6C51}"/>
                  </a:ext>
                </a:extLst>
              </p:cNvPr>
              <p:cNvSpPr>
                <a:spLocks noGrp="1"/>
              </p:cNvSpPr>
              <p:nvPr>
                <p:ph idx="1"/>
              </p:nvPr>
            </p:nvSpPr>
            <p:spPr>
              <a:xfrm>
                <a:off x="5297762" y="2706624"/>
                <a:ext cx="6251110" cy="3483864"/>
              </a:xfrm>
            </p:spPr>
            <p:txBody>
              <a:bodyPr>
                <a:normAutofit/>
              </a:bodyPr>
              <a:lstStyle/>
              <a:p>
                <a:r>
                  <a:rPr lang="es-ES" sz="2200" dirty="0"/>
                  <a:t>Colorear un grafo G=(V,E) consiste en asignar a cada vértice v de G un elemento de un conjunto</a:t>
                </a:r>
              </a:p>
              <a:p>
                <a:pPr marL="0" indent="0">
                  <a:buNone/>
                </a:pPr>
                <a:r>
                  <a:rPr lang="es-ES" sz="2200" dirty="0"/>
                  <a:t>    C = </a:t>
                </a:r>
                <a14:m>
                  <m:oMath xmlns:m="http://schemas.openxmlformats.org/officeDocument/2006/math">
                    <m:d>
                      <m:dPr>
                        <m:begChr m:val="{"/>
                        <m:endChr m:val="}"/>
                        <m:ctrlPr>
                          <a:rPr lang="es-ES" sz="2200" i="1">
                            <a:latin typeface="Cambria Math" panose="02040503050406030204" pitchFamily="18" charset="0"/>
                          </a:rPr>
                        </m:ctrlPr>
                      </m:dPr>
                      <m:e>
                        <m:r>
                          <a:rPr lang="es-ES" sz="2200" i="1">
                            <a:latin typeface="Cambria Math" panose="02040503050406030204" pitchFamily="18" charset="0"/>
                          </a:rPr>
                          <m:t>𝑎</m:t>
                        </m:r>
                        <m:r>
                          <a:rPr lang="es-ES" sz="2200" i="0">
                            <a:latin typeface="Cambria Math" panose="02040503050406030204" pitchFamily="18" charset="0"/>
                          </a:rPr>
                          <m:t>,</m:t>
                        </m:r>
                        <m:r>
                          <m:rPr>
                            <m:sty m:val="p"/>
                          </m:rPr>
                          <a:rPr lang="es-ES" sz="2200" b="0" i="0">
                            <a:latin typeface="Cambria Math" panose="02040503050406030204" pitchFamily="18" charset="0"/>
                          </a:rPr>
                          <m:t>b</m:t>
                        </m:r>
                        <m:r>
                          <a:rPr lang="es-ES" sz="2200" i="0">
                            <a:latin typeface="Cambria Math" panose="02040503050406030204" pitchFamily="18" charset="0"/>
                          </a:rPr>
                          <m:t>,</m:t>
                        </m:r>
                        <m:r>
                          <a:rPr lang="es-ES" sz="2200" i="1">
                            <a:latin typeface="Cambria Math" panose="02040503050406030204" pitchFamily="18" charset="0"/>
                          </a:rPr>
                          <m:t>𝑐</m:t>
                        </m:r>
                        <m:r>
                          <a:rPr lang="es-ES" sz="2200" i="0">
                            <a:latin typeface="Cambria Math" panose="02040503050406030204" pitchFamily="18" charset="0"/>
                          </a:rPr>
                          <m:t>,…</m:t>
                        </m:r>
                      </m:e>
                    </m:d>
                  </m:oMath>
                </a14:m>
                <a:r>
                  <a:rPr lang="es-ES" sz="2200" dirty="0"/>
                  <a:t>de colores de forma que dos vértices unidos por una arista reciban colores distintos. </a:t>
                </a:r>
              </a:p>
              <a:p>
                <a:r>
                  <a:rPr lang="es-ES" sz="2200" dirty="0"/>
                  <a:t>Definición: una coloración de un grafo es una función </a:t>
                </a:r>
                <a14:m>
                  <m:oMath xmlns:m="http://schemas.openxmlformats.org/officeDocument/2006/math">
                    <m:r>
                      <a:rPr lang="es-ES" sz="2200" i="1">
                        <a:latin typeface="Cambria Math" panose="02040503050406030204" pitchFamily="18" charset="0"/>
                      </a:rPr>
                      <m:t>𝑓</m:t>
                    </m:r>
                    <m:r>
                      <a:rPr lang="es-ES" sz="2200" i="0">
                        <a:latin typeface="Cambria Math" panose="02040503050406030204" pitchFamily="18" charset="0"/>
                      </a:rPr>
                      <m:t>:</m:t>
                    </m:r>
                    <m:r>
                      <m:rPr>
                        <m:sty m:val="p"/>
                      </m:rPr>
                      <a:rPr lang="es-ES" sz="2200" b="0" i="0">
                        <a:latin typeface="Cambria Math" panose="02040503050406030204" pitchFamily="18" charset="0"/>
                      </a:rPr>
                      <m:t>V</m:t>
                    </m:r>
                    <m:r>
                      <a:rPr lang="es-ES" sz="2200" i="0">
                        <a:latin typeface="Cambria Math" panose="02040503050406030204" pitchFamily="18" charset="0"/>
                      </a:rPr>
                      <m:t>→</m:t>
                    </m:r>
                    <m:r>
                      <a:rPr lang="es-ES" sz="2200" i="1">
                        <a:latin typeface="Cambria Math" panose="02040503050406030204" pitchFamily="18" charset="0"/>
                      </a:rPr>
                      <m:t>𝐶</m:t>
                    </m:r>
                    <m:r>
                      <a:rPr lang="es-ES" sz="2200" b="0" i="0" smtClean="0">
                        <a:latin typeface="Cambria Math" panose="02040503050406030204" pitchFamily="18" charset="0"/>
                      </a:rPr>
                      <m:t> </m:t>
                    </m:r>
                    <m:r>
                      <m:rPr>
                        <m:sty m:val="p"/>
                      </m:rPr>
                      <a:rPr lang="es-ES" sz="2200" b="0" i="0" smtClean="0">
                        <a:latin typeface="Cambria Math" panose="02040503050406030204" pitchFamily="18" charset="0"/>
                      </a:rPr>
                      <m:t>tal</m:t>
                    </m:r>
                  </m:oMath>
                </a14:m>
                <a:r>
                  <a:rPr lang="es-ES" sz="2200" dirty="0"/>
                  <a:t> que </a:t>
                </a:r>
                <a14:m>
                  <m:oMath xmlns:m="http://schemas.openxmlformats.org/officeDocument/2006/math">
                    <m:r>
                      <a:rPr lang="es-ES" sz="2200" i="1">
                        <a:latin typeface="Cambria Math" panose="02040503050406030204" pitchFamily="18" charset="0"/>
                      </a:rPr>
                      <m:t>𝑓</m:t>
                    </m:r>
                    <m:d>
                      <m:dPr>
                        <m:ctrlPr>
                          <a:rPr lang="es-ES" sz="2200" i="1">
                            <a:latin typeface="Cambria Math" panose="02040503050406030204" pitchFamily="18" charset="0"/>
                          </a:rPr>
                        </m:ctrlPr>
                      </m:dPr>
                      <m:e>
                        <m:r>
                          <a:rPr lang="es-ES" sz="2200" i="1">
                            <a:latin typeface="Cambria Math" panose="02040503050406030204" pitchFamily="18" charset="0"/>
                          </a:rPr>
                          <m:t>𝑢</m:t>
                        </m:r>
                      </m:e>
                    </m:d>
                    <m:r>
                      <a:rPr lang="es-ES" sz="2200" i="0">
                        <a:latin typeface="Cambria Math" panose="02040503050406030204" pitchFamily="18" charset="0"/>
                      </a:rPr>
                      <m:t>≠</m:t>
                    </m:r>
                    <m:r>
                      <a:rPr lang="es-ES" sz="2200" i="1">
                        <a:latin typeface="Cambria Math" panose="02040503050406030204" pitchFamily="18" charset="0"/>
                      </a:rPr>
                      <m:t>𝑓</m:t>
                    </m:r>
                    <m:d>
                      <m:dPr>
                        <m:ctrlPr>
                          <a:rPr lang="es-ES" sz="2200" i="1">
                            <a:latin typeface="Cambria Math" panose="02040503050406030204" pitchFamily="18" charset="0"/>
                          </a:rPr>
                        </m:ctrlPr>
                      </m:dPr>
                      <m:e>
                        <m:r>
                          <a:rPr lang="es-ES" sz="2200" i="1">
                            <a:latin typeface="Cambria Math" panose="02040503050406030204" pitchFamily="18" charset="0"/>
                          </a:rPr>
                          <m:t>𝑣</m:t>
                        </m:r>
                      </m:e>
                    </m:d>
                    <m:acc>
                      <m:accPr>
                        <m:chr m:val="̇"/>
                        <m:ctrlPr>
                          <a:rPr lang="es-ES" sz="2200" i="1">
                            <a:latin typeface="Cambria Math" panose="02040503050406030204" pitchFamily="18" charset="0"/>
                          </a:rPr>
                        </m:ctrlPr>
                      </m:accPr>
                      <m:e>
                        <m:r>
                          <a:rPr lang="es-ES" sz="2200" b="0" i="1">
                            <a:latin typeface="Cambria Math" panose="02040503050406030204" pitchFamily="18" charset="0"/>
                          </a:rPr>
                          <m:t> </m:t>
                        </m:r>
                        <m:r>
                          <a:rPr lang="es-ES" sz="2200" b="0" i="1">
                            <a:latin typeface="Cambria Math" panose="02040503050406030204" pitchFamily="18" charset="0"/>
                          </a:rPr>
                          <m:t>𝑠𝑖</m:t>
                        </m:r>
                        <m:r>
                          <a:rPr lang="es-ES" sz="2200" b="0" i="1">
                            <a:latin typeface="Cambria Math" panose="02040503050406030204" pitchFamily="18" charset="0"/>
                          </a:rPr>
                          <m:t> </m:t>
                        </m:r>
                      </m:e>
                    </m:acc>
                    <m:d>
                      <m:dPr>
                        <m:ctrlPr>
                          <a:rPr lang="es-ES" sz="2200" i="1">
                            <a:latin typeface="Cambria Math" panose="02040503050406030204" pitchFamily="18" charset="0"/>
                          </a:rPr>
                        </m:ctrlPr>
                      </m:dPr>
                      <m:e>
                        <m:sSub>
                          <m:sSubPr>
                            <m:ctrlPr>
                              <a:rPr lang="es-ES" sz="2200" i="1">
                                <a:latin typeface="Cambria Math" panose="02040503050406030204" pitchFamily="18" charset="0"/>
                              </a:rPr>
                            </m:ctrlPr>
                          </m:sSubPr>
                          <m:e>
                            <m:r>
                              <a:rPr lang="es-ES" sz="2200" i="1">
                                <a:latin typeface="Cambria Math" panose="02040503050406030204" pitchFamily="18" charset="0"/>
                              </a:rPr>
                              <m:t>𝑢</m:t>
                            </m:r>
                          </m:e>
                          <m:sub>
                            <m:r>
                              <a:rPr lang="es-ES" sz="2200" b="0" i="0">
                                <a:latin typeface="Cambria Math" panose="02040503050406030204" pitchFamily="18" charset="0"/>
                              </a:rPr>
                              <m:t>,</m:t>
                            </m:r>
                          </m:sub>
                        </m:sSub>
                        <m:r>
                          <a:rPr lang="es-ES" sz="2200" i="1">
                            <a:latin typeface="Cambria Math" panose="02040503050406030204" pitchFamily="18" charset="0"/>
                          </a:rPr>
                          <m:t>𝑣</m:t>
                        </m:r>
                      </m:e>
                    </m:d>
                    <m:r>
                      <a:rPr lang="es-ES" sz="2200" i="0">
                        <a:latin typeface="Cambria Math" panose="02040503050406030204" pitchFamily="18" charset="0"/>
                      </a:rPr>
                      <m:t>∈</m:t>
                    </m:r>
                    <m:r>
                      <a:rPr lang="es-ES" sz="2200" i="1">
                        <a:latin typeface="Cambria Math" panose="02040503050406030204" pitchFamily="18" charset="0"/>
                      </a:rPr>
                      <m:t>𝐸</m:t>
                    </m:r>
                  </m:oMath>
                </a14:m>
                <a:endParaRPr lang="es-ES" sz="2200" dirty="0"/>
              </a:p>
              <a:p>
                <a:r>
                  <a:rPr lang="es-ES" sz="2200" dirty="0"/>
                  <a:t>Es más acertado hablar de colorear los vértices de un grafo que de colorear un grafo.</a:t>
                </a:r>
              </a:p>
            </p:txBody>
          </p:sp>
        </mc:Choice>
        <mc:Fallback>
          <p:sp>
            <p:nvSpPr>
              <p:cNvPr id="3" name="Marcador de contenido 2">
                <a:extLst>
                  <a:ext uri="{FF2B5EF4-FFF2-40B4-BE49-F238E27FC236}">
                    <a16:creationId xmlns:a16="http://schemas.microsoft.com/office/drawing/2014/main" id="{9B8141E9-EA2C-464F-9D89-61543E4E6C51}"/>
                  </a:ext>
                </a:extLst>
              </p:cNvPr>
              <p:cNvSpPr>
                <a:spLocks noGrp="1" noRot="1" noChangeAspect="1" noMove="1" noResize="1" noEditPoints="1" noAdjustHandles="1" noChangeArrowheads="1" noChangeShapeType="1" noTextEdit="1"/>
              </p:cNvSpPr>
              <p:nvPr>
                <p:ph idx="1"/>
              </p:nvPr>
            </p:nvSpPr>
            <p:spPr>
              <a:xfrm>
                <a:off x="5297762" y="2706624"/>
                <a:ext cx="6251110" cy="3483864"/>
              </a:xfrm>
              <a:blipFill>
                <a:blip r:embed="rId3"/>
                <a:stretch>
                  <a:fillRect l="-1267" t="-2273"/>
                </a:stretch>
              </a:blipFill>
            </p:spPr>
            <p:txBody>
              <a:bodyPr/>
              <a:lstStyle/>
              <a:p>
                <a:r>
                  <a:rPr lang="es-ES">
                    <a:noFill/>
                  </a:rPr>
                  <a:t> </a:t>
                </a:r>
              </a:p>
            </p:txBody>
          </p:sp>
        </mc:Fallback>
      </mc:AlternateContent>
    </p:spTree>
    <p:extLst>
      <p:ext uri="{BB962C8B-B14F-4D97-AF65-F5344CB8AC3E}">
        <p14:creationId xmlns:p14="http://schemas.microsoft.com/office/powerpoint/2010/main" val="35357853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ítulo 1">
            <a:extLst>
              <a:ext uri="{FF2B5EF4-FFF2-40B4-BE49-F238E27FC236}">
                <a16:creationId xmlns:a16="http://schemas.microsoft.com/office/drawing/2014/main" id="{855F5CD5-4652-4A17-8B31-AAE6F2DE95D0}"/>
              </a:ext>
            </a:extLst>
          </p:cNvPr>
          <p:cNvSpPr>
            <a:spLocks noGrp="1"/>
          </p:cNvSpPr>
          <p:nvPr>
            <p:ph type="title"/>
          </p:nvPr>
        </p:nvSpPr>
        <p:spPr>
          <a:xfrm>
            <a:off x="958506" y="800392"/>
            <a:ext cx="10264697" cy="1212102"/>
          </a:xfrm>
        </p:spPr>
        <p:txBody>
          <a:bodyPr>
            <a:normAutofit/>
          </a:bodyPr>
          <a:lstStyle/>
          <a:p>
            <a:r>
              <a:rPr lang="es-ES" sz="4000">
                <a:solidFill>
                  <a:srgbClr val="FFFFFF"/>
                </a:solidFill>
              </a:rPr>
              <a:t>Indice cromático</a:t>
            </a:r>
          </a:p>
        </p:txBody>
      </p:sp>
      <p:sp>
        <p:nvSpPr>
          <p:cNvPr id="3" name="Marcador de contenido 2">
            <a:extLst>
              <a:ext uri="{FF2B5EF4-FFF2-40B4-BE49-F238E27FC236}">
                <a16:creationId xmlns:a16="http://schemas.microsoft.com/office/drawing/2014/main" id="{2D249462-528F-4E2A-A5B6-CD1B7EBF3501}"/>
              </a:ext>
            </a:extLst>
          </p:cNvPr>
          <p:cNvSpPr>
            <a:spLocks noGrp="1"/>
          </p:cNvSpPr>
          <p:nvPr>
            <p:ph idx="1"/>
          </p:nvPr>
        </p:nvSpPr>
        <p:spPr>
          <a:xfrm>
            <a:off x="1367624" y="2490436"/>
            <a:ext cx="9708995" cy="3567173"/>
          </a:xfrm>
        </p:spPr>
        <p:txBody>
          <a:bodyPr anchor="ctr">
            <a:normAutofit/>
          </a:bodyPr>
          <a:lstStyle/>
          <a:p>
            <a:r>
              <a:rPr lang="es-ES" sz="3200" dirty="0"/>
              <a:t>Si dos grafos son isomorfos, si tenemos una coloración del primero tendremos una coloración del segundo asignando a cada vértice del segundo el color del vértice del primer grafo que le corresponde por el isomorfismo.</a:t>
            </a:r>
          </a:p>
          <a:p>
            <a:r>
              <a:rPr lang="es-ES" sz="3200" dirty="0"/>
              <a:t>Nos preguntamos cuál es el número </a:t>
            </a:r>
            <a:r>
              <a:rPr lang="es-ES" sz="3200" b="1" dirty="0"/>
              <a:t>mínimo</a:t>
            </a:r>
            <a:r>
              <a:rPr lang="es-ES" sz="3200" dirty="0"/>
              <a:t> de colores necesarios para colorear un grafo.</a:t>
            </a:r>
          </a:p>
        </p:txBody>
      </p:sp>
    </p:spTree>
    <p:extLst>
      <p:ext uri="{BB962C8B-B14F-4D97-AF65-F5344CB8AC3E}">
        <p14:creationId xmlns:p14="http://schemas.microsoft.com/office/powerpoint/2010/main" val="22066654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F4C0B10B-D2C4-4A54-AFAD-3D27DF88BB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3" name="Group 72">
            <a:extLst>
              <a:ext uri="{FF2B5EF4-FFF2-40B4-BE49-F238E27FC236}">
                <a16:creationId xmlns:a16="http://schemas.microsoft.com/office/drawing/2014/main" id="{B6BADB90-C74B-40D6-86DC-503F65FCE8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09710" y="635715"/>
            <a:ext cx="11142208" cy="2482136"/>
            <a:chOff x="409710" y="635715"/>
            <a:chExt cx="11142208" cy="2482136"/>
          </a:xfrm>
        </p:grpSpPr>
        <p:sp>
          <p:nvSpPr>
            <p:cNvPr id="74" name="Freeform 44">
              <a:extLst>
                <a:ext uri="{FF2B5EF4-FFF2-40B4-BE49-F238E27FC236}">
                  <a16:creationId xmlns:a16="http://schemas.microsoft.com/office/drawing/2014/main" id="{6559431D-1886-4AE0-9B87-9AD2ECAB843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75" name="Freeform 45">
              <a:extLst>
                <a:ext uri="{FF2B5EF4-FFF2-40B4-BE49-F238E27FC236}">
                  <a16:creationId xmlns:a16="http://schemas.microsoft.com/office/drawing/2014/main" id="{373850A5-B04A-4FCD-9E73-EE322167FB3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76" name="Freeform 46">
              <a:extLst>
                <a:ext uri="{FF2B5EF4-FFF2-40B4-BE49-F238E27FC236}">
                  <a16:creationId xmlns:a16="http://schemas.microsoft.com/office/drawing/2014/main" id="{82C18C67-80FA-4738-AA53-0AF2419F98E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77" name="Freeform 47">
              <a:extLst>
                <a:ext uri="{FF2B5EF4-FFF2-40B4-BE49-F238E27FC236}">
                  <a16:creationId xmlns:a16="http://schemas.microsoft.com/office/drawing/2014/main" id="{48543B1A-8BF5-4C63-8404-41B2EA70B33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78" name="Rectangle 77">
              <a:extLst>
                <a:ext uri="{FF2B5EF4-FFF2-40B4-BE49-F238E27FC236}">
                  <a16:creationId xmlns:a16="http://schemas.microsoft.com/office/drawing/2014/main" id="{92DF5096-E051-498C-A3ED-CBA77A813AAC}"/>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2" name="Título 1">
            <a:extLst>
              <a:ext uri="{FF2B5EF4-FFF2-40B4-BE49-F238E27FC236}">
                <a16:creationId xmlns:a16="http://schemas.microsoft.com/office/drawing/2014/main" id="{B6F69483-8334-46B7-9AA2-9E25090D7DA0}"/>
              </a:ext>
            </a:extLst>
          </p:cNvPr>
          <p:cNvSpPr>
            <a:spLocks noGrp="1"/>
          </p:cNvSpPr>
          <p:nvPr>
            <p:ph type="title"/>
          </p:nvPr>
        </p:nvSpPr>
        <p:spPr>
          <a:xfrm>
            <a:off x="1047280" y="759805"/>
            <a:ext cx="10306520" cy="1325563"/>
          </a:xfrm>
        </p:spPr>
        <p:txBody>
          <a:bodyPr>
            <a:normAutofit/>
          </a:bodyPr>
          <a:lstStyle/>
          <a:p>
            <a:r>
              <a:rPr lang="es-ES" sz="4000">
                <a:solidFill>
                  <a:srgbClr val="FFFFFF"/>
                </a:solidFill>
              </a:rPr>
              <a:t>Coloreado de mapas </a:t>
            </a:r>
          </a:p>
        </p:txBody>
      </p:sp>
      <p:sp>
        <p:nvSpPr>
          <p:cNvPr id="3" name="Marcador de contenido 2">
            <a:extLst>
              <a:ext uri="{FF2B5EF4-FFF2-40B4-BE49-F238E27FC236}">
                <a16:creationId xmlns:a16="http://schemas.microsoft.com/office/drawing/2014/main" id="{40B81387-84C6-4033-B7FC-62A7DBC01322}"/>
              </a:ext>
            </a:extLst>
          </p:cNvPr>
          <p:cNvSpPr>
            <a:spLocks noGrp="1"/>
          </p:cNvSpPr>
          <p:nvPr>
            <p:ph idx="1"/>
          </p:nvPr>
        </p:nvSpPr>
        <p:spPr>
          <a:xfrm>
            <a:off x="1424904" y="2494450"/>
            <a:ext cx="4053545" cy="3563159"/>
          </a:xfrm>
        </p:spPr>
        <p:txBody>
          <a:bodyPr>
            <a:normAutofit lnSpcReduction="10000"/>
          </a:bodyPr>
          <a:lstStyle/>
          <a:p>
            <a:r>
              <a:rPr lang="es-ES" sz="2400" dirty="0"/>
              <a:t>Podemos colorear cualquier mapa utilizando solamente 4 colores:</a:t>
            </a:r>
          </a:p>
          <a:p>
            <a:r>
              <a:rPr lang="es-ES" sz="2400" dirty="0"/>
              <a:t>Arthur Cayley (1878) enuncia</a:t>
            </a:r>
          </a:p>
          <a:p>
            <a:pPr marL="0" indent="0">
              <a:buNone/>
            </a:pPr>
            <a:r>
              <a:rPr lang="es-ES" sz="2000" b="0" i="1" dirty="0">
                <a:solidFill>
                  <a:srgbClr val="333333"/>
                </a:solidFill>
                <a:effectLst/>
                <a:latin typeface="Georgia" panose="02040502050405020303" pitchFamily="18" charset="0"/>
              </a:rPr>
              <a:t>     Todo mapa plano puede colorearse con, </a:t>
            </a:r>
            <a:r>
              <a:rPr lang="es-ES" sz="2000" i="1" dirty="0">
                <a:solidFill>
                  <a:srgbClr val="333333"/>
                </a:solidFill>
                <a:latin typeface="Georgia" panose="02040502050405020303" pitchFamily="18" charset="0"/>
              </a:rPr>
              <a:t>a lo su</a:t>
            </a:r>
            <a:r>
              <a:rPr lang="es-ES" sz="2000" b="0" i="1" dirty="0">
                <a:solidFill>
                  <a:srgbClr val="333333"/>
                </a:solidFill>
                <a:effectLst/>
                <a:latin typeface="Georgia" panose="02040502050405020303" pitchFamily="18" charset="0"/>
              </a:rPr>
              <a:t>mo, cuatro colores con la condición de que regiones con frontera común tengan colores distintos.</a:t>
            </a:r>
          </a:p>
          <a:p>
            <a:pPr marL="0" indent="0">
              <a:buNone/>
            </a:pPr>
            <a:r>
              <a:rPr lang="es-ES" sz="2000" i="1" dirty="0">
                <a:solidFill>
                  <a:srgbClr val="333333"/>
                </a:solidFill>
              </a:rPr>
              <a:t>Demostrado por </a:t>
            </a:r>
            <a:r>
              <a:rPr lang="es-ES" sz="2000" b="1" i="0" dirty="0">
                <a:solidFill>
                  <a:srgbClr val="000000"/>
                </a:solidFill>
                <a:effectLst/>
              </a:rPr>
              <a:t>Kenneth </a:t>
            </a:r>
            <a:r>
              <a:rPr lang="es-ES" sz="2000" b="1" i="0" dirty="0" err="1">
                <a:solidFill>
                  <a:srgbClr val="000000"/>
                </a:solidFill>
                <a:effectLst/>
              </a:rPr>
              <a:t>Appel</a:t>
            </a:r>
            <a:r>
              <a:rPr lang="es-ES" sz="2000" b="0" i="0" dirty="0">
                <a:solidFill>
                  <a:srgbClr val="000000"/>
                </a:solidFill>
                <a:effectLst/>
              </a:rPr>
              <a:t> y </a:t>
            </a:r>
            <a:r>
              <a:rPr lang="es-ES" sz="2000" b="1" i="0" dirty="0">
                <a:solidFill>
                  <a:srgbClr val="000000"/>
                </a:solidFill>
                <a:effectLst/>
              </a:rPr>
              <a:t>Wolfgang </a:t>
            </a:r>
            <a:r>
              <a:rPr lang="es-ES" sz="2000" b="1" i="0" dirty="0" err="1">
                <a:solidFill>
                  <a:srgbClr val="000000"/>
                </a:solidFill>
                <a:effectLst/>
              </a:rPr>
              <a:t>Haken</a:t>
            </a:r>
            <a:r>
              <a:rPr lang="es-ES" sz="2000" b="0" i="0" dirty="0">
                <a:solidFill>
                  <a:srgbClr val="000000"/>
                </a:solidFill>
                <a:effectLst/>
              </a:rPr>
              <a:t> en 1976</a:t>
            </a:r>
            <a:endParaRPr lang="es-ES" sz="2000" dirty="0"/>
          </a:p>
          <a:p>
            <a:endParaRPr lang="es-ES" sz="2400" dirty="0"/>
          </a:p>
          <a:p>
            <a:endParaRPr lang="es-ES" sz="2400" dirty="0"/>
          </a:p>
        </p:txBody>
      </p:sp>
      <p:pic>
        <p:nvPicPr>
          <p:cNvPr id="3074" name="Picture 2" descr="Por qué sólo cuatro colores? - Naukas">
            <a:extLst>
              <a:ext uri="{FF2B5EF4-FFF2-40B4-BE49-F238E27FC236}">
                <a16:creationId xmlns:a16="http://schemas.microsoft.com/office/drawing/2014/main" id="{4BF59996-9589-4019-9DCF-B5442BC04E4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7945" r="12201" b="-2"/>
          <a:stretch/>
        </p:blipFill>
        <p:spPr bwMode="auto">
          <a:xfrm>
            <a:off x="6098892" y="2492376"/>
            <a:ext cx="4802404" cy="35633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404287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DD38EE57-B708-47C9-A4A4-E25F09FAB0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3" name="Group 72">
            <a:extLst>
              <a:ext uri="{FF2B5EF4-FFF2-40B4-BE49-F238E27FC236}">
                <a16:creationId xmlns:a16="http://schemas.microsoft.com/office/drawing/2014/main" id="{57A28182-58A5-4DBB-8F64-BD944BCA81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09710" y="635715"/>
            <a:ext cx="11142208" cy="2482136"/>
            <a:chOff x="409710" y="635715"/>
            <a:chExt cx="11142208" cy="2482136"/>
          </a:xfrm>
        </p:grpSpPr>
        <p:sp>
          <p:nvSpPr>
            <p:cNvPr id="74" name="Freeform 44">
              <a:extLst>
                <a:ext uri="{FF2B5EF4-FFF2-40B4-BE49-F238E27FC236}">
                  <a16:creationId xmlns:a16="http://schemas.microsoft.com/office/drawing/2014/main" id="{E4A9080E-7BA6-45FC-8677-8B9D5F4DAFE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75" name="Freeform 45">
              <a:extLst>
                <a:ext uri="{FF2B5EF4-FFF2-40B4-BE49-F238E27FC236}">
                  <a16:creationId xmlns:a16="http://schemas.microsoft.com/office/drawing/2014/main" id="{2163D516-75D4-4DE0-AC27-63719125AE5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76" name="Freeform 46">
              <a:extLst>
                <a:ext uri="{FF2B5EF4-FFF2-40B4-BE49-F238E27FC236}">
                  <a16:creationId xmlns:a16="http://schemas.microsoft.com/office/drawing/2014/main" id="{E74A26A5-C23A-46D4-B0FF-155FB383462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77" name="Freeform 47">
              <a:extLst>
                <a:ext uri="{FF2B5EF4-FFF2-40B4-BE49-F238E27FC236}">
                  <a16:creationId xmlns:a16="http://schemas.microsoft.com/office/drawing/2014/main" id="{08E0243F-1062-43C6-AD04-130DFF66840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78" name="Rectangle 77">
              <a:extLst>
                <a:ext uri="{FF2B5EF4-FFF2-40B4-BE49-F238E27FC236}">
                  <a16:creationId xmlns:a16="http://schemas.microsoft.com/office/drawing/2014/main" id="{94C5517B-1B0F-47AA-93A5-36718996986F}"/>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2" name="Título 1">
            <a:extLst>
              <a:ext uri="{FF2B5EF4-FFF2-40B4-BE49-F238E27FC236}">
                <a16:creationId xmlns:a16="http://schemas.microsoft.com/office/drawing/2014/main" id="{A18C508B-7B46-444E-9E53-09C8FDE193D7}"/>
              </a:ext>
            </a:extLst>
          </p:cNvPr>
          <p:cNvSpPr>
            <a:spLocks noGrp="1"/>
          </p:cNvSpPr>
          <p:nvPr>
            <p:ph type="title"/>
          </p:nvPr>
        </p:nvSpPr>
        <p:spPr>
          <a:xfrm>
            <a:off x="1047280" y="759805"/>
            <a:ext cx="10306520" cy="1325563"/>
          </a:xfrm>
        </p:spPr>
        <p:txBody>
          <a:bodyPr>
            <a:normAutofit/>
          </a:bodyPr>
          <a:lstStyle/>
          <a:p>
            <a:r>
              <a:rPr lang="es-ES" sz="4000" dirty="0">
                <a:solidFill>
                  <a:srgbClr val="FFFFFF"/>
                </a:solidFill>
              </a:rPr>
              <a:t>Problema de los 4 colores</a:t>
            </a:r>
          </a:p>
        </p:txBody>
      </p:sp>
      <p:sp>
        <p:nvSpPr>
          <p:cNvPr id="3" name="Marcador de contenido 2">
            <a:extLst>
              <a:ext uri="{FF2B5EF4-FFF2-40B4-BE49-F238E27FC236}">
                <a16:creationId xmlns:a16="http://schemas.microsoft.com/office/drawing/2014/main" id="{045CFCD8-B49B-438E-A629-88B63011070F}"/>
              </a:ext>
            </a:extLst>
          </p:cNvPr>
          <p:cNvSpPr>
            <a:spLocks noGrp="1"/>
          </p:cNvSpPr>
          <p:nvPr>
            <p:ph idx="1"/>
          </p:nvPr>
        </p:nvSpPr>
        <p:spPr>
          <a:xfrm>
            <a:off x="1424904" y="2494450"/>
            <a:ext cx="4053545" cy="3563159"/>
          </a:xfrm>
        </p:spPr>
        <p:txBody>
          <a:bodyPr>
            <a:normAutofit/>
          </a:bodyPr>
          <a:lstStyle/>
          <a:p>
            <a:r>
              <a:rPr lang="es-ES" sz="2400" dirty="0"/>
              <a:t>Se asigna a la capital de cada país un vértice. </a:t>
            </a:r>
            <a:r>
              <a:rPr lang="es-ES" sz="2400" dirty="0">
                <a:solidFill>
                  <a:srgbClr val="21252E"/>
                </a:solidFill>
              </a:rPr>
              <a:t>S</a:t>
            </a:r>
            <a:r>
              <a:rPr lang="es-ES" sz="2400" b="0" i="0" dirty="0">
                <a:solidFill>
                  <a:srgbClr val="21252E"/>
                </a:solidFill>
                <a:effectLst/>
              </a:rPr>
              <a:t>e unen por aristas las capitales de países contiguos y se obtiene un </a:t>
            </a:r>
            <a:r>
              <a:rPr lang="es-ES" sz="2400" b="0" i="1" dirty="0">
                <a:solidFill>
                  <a:srgbClr val="21252E"/>
                </a:solidFill>
                <a:effectLst/>
              </a:rPr>
              <a:t>grafo</a:t>
            </a:r>
            <a:r>
              <a:rPr lang="es-ES" sz="2400" b="0" i="0" dirty="0">
                <a:solidFill>
                  <a:srgbClr val="21252E"/>
                </a:solidFill>
                <a:effectLst/>
              </a:rPr>
              <a:t>. Colorear el mapa equivale a colorear las capitales (</a:t>
            </a:r>
            <a:r>
              <a:rPr lang="es-ES" sz="2400" b="0" i="1" dirty="0">
                <a:solidFill>
                  <a:srgbClr val="21252E"/>
                </a:solidFill>
                <a:effectLst/>
              </a:rPr>
              <a:t>vértices del grafo</a:t>
            </a:r>
            <a:r>
              <a:rPr lang="es-ES" sz="2400" b="0" i="0" dirty="0">
                <a:solidFill>
                  <a:srgbClr val="21252E"/>
                </a:solidFill>
                <a:effectLst/>
              </a:rPr>
              <a:t>), asignando distintos </a:t>
            </a:r>
            <a:r>
              <a:rPr lang="es-ES" sz="2400" dirty="0">
                <a:solidFill>
                  <a:srgbClr val="21252E"/>
                </a:solidFill>
              </a:rPr>
              <a:t>colore</a:t>
            </a:r>
            <a:r>
              <a:rPr lang="es-ES" sz="2400" b="0" i="0" dirty="0">
                <a:solidFill>
                  <a:srgbClr val="21252E"/>
                </a:solidFill>
                <a:effectLst/>
              </a:rPr>
              <a:t>s a dos capitales unidas por una </a:t>
            </a:r>
            <a:r>
              <a:rPr lang="es-ES" sz="2400" b="0" i="1" dirty="0">
                <a:solidFill>
                  <a:srgbClr val="21252E"/>
                </a:solidFill>
                <a:effectLst/>
              </a:rPr>
              <a:t>arista</a:t>
            </a:r>
            <a:r>
              <a:rPr lang="es-ES" sz="2400" b="0" i="0" dirty="0">
                <a:solidFill>
                  <a:srgbClr val="21252E"/>
                </a:solidFill>
                <a:effectLst/>
              </a:rPr>
              <a:t>.</a:t>
            </a:r>
            <a:endParaRPr lang="es-ES" sz="2400" dirty="0"/>
          </a:p>
          <a:p>
            <a:endParaRPr lang="es-ES" sz="2400" dirty="0"/>
          </a:p>
        </p:txBody>
      </p:sp>
      <p:pic>
        <p:nvPicPr>
          <p:cNvPr id="4098" name="Picture 2">
            <a:extLst>
              <a:ext uri="{FF2B5EF4-FFF2-40B4-BE49-F238E27FC236}">
                <a16:creationId xmlns:a16="http://schemas.microsoft.com/office/drawing/2014/main" id="{721F428A-241B-447D-AF32-113910840B6C}"/>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098892" y="3199524"/>
            <a:ext cx="4802404" cy="2149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4209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ítulo 1">
            <a:extLst>
              <a:ext uri="{FF2B5EF4-FFF2-40B4-BE49-F238E27FC236}">
                <a16:creationId xmlns:a16="http://schemas.microsoft.com/office/drawing/2014/main" id="{D387F61C-4BE4-4D21-A9E8-FD43B35A08AC}"/>
              </a:ext>
            </a:extLst>
          </p:cNvPr>
          <p:cNvSpPr>
            <a:spLocks noGrp="1"/>
          </p:cNvSpPr>
          <p:nvPr>
            <p:ph type="title"/>
          </p:nvPr>
        </p:nvSpPr>
        <p:spPr>
          <a:xfrm>
            <a:off x="958506" y="800392"/>
            <a:ext cx="10264697" cy="1212102"/>
          </a:xfrm>
        </p:spPr>
        <p:txBody>
          <a:bodyPr>
            <a:normAutofit/>
          </a:bodyPr>
          <a:lstStyle/>
          <a:p>
            <a:r>
              <a:rPr lang="es-ES" sz="4000">
                <a:solidFill>
                  <a:srgbClr val="FFFFFF"/>
                </a:solidFill>
              </a:rPr>
              <a:t>Coloreado de mapas</a:t>
            </a:r>
          </a:p>
        </p:txBody>
      </p:sp>
      <mc:AlternateContent xmlns:mc="http://schemas.openxmlformats.org/markup-compatibility/2006">
        <mc:Choice xmlns:a14="http://schemas.microsoft.com/office/drawing/2010/main" Requires="a14">
          <p:sp>
            <p:nvSpPr>
              <p:cNvPr id="3" name="Marcador de contenido 2">
                <a:extLst>
                  <a:ext uri="{FF2B5EF4-FFF2-40B4-BE49-F238E27FC236}">
                    <a16:creationId xmlns:a16="http://schemas.microsoft.com/office/drawing/2014/main" id="{D8655686-9A2A-4A97-A9EC-C07BC025C33A}"/>
                  </a:ext>
                </a:extLst>
              </p:cNvPr>
              <p:cNvSpPr>
                <a:spLocks noGrp="1"/>
              </p:cNvSpPr>
              <p:nvPr>
                <p:ph idx="1"/>
              </p:nvPr>
            </p:nvSpPr>
            <p:spPr>
              <a:xfrm>
                <a:off x="1367624" y="2490436"/>
                <a:ext cx="9708995" cy="3567173"/>
              </a:xfrm>
            </p:spPr>
            <p:txBody>
              <a:bodyPr anchor="ctr">
                <a:normAutofit lnSpcReduction="10000"/>
              </a:bodyPr>
              <a:lstStyle/>
              <a:p>
                <a:r>
                  <a:rPr lang="es-ES" sz="2400" dirty="0">
                    <a:latin typeface="Merriweather"/>
                  </a:rPr>
                  <a:t>Se p</a:t>
                </a:r>
                <a:r>
                  <a:rPr lang="es-ES" sz="2400" b="0" i="0" dirty="0">
                    <a:effectLst/>
                    <a:latin typeface="Merriweather"/>
                  </a:rPr>
                  <a:t>uede demostrar que los grafos asociados de este modo a mapas son siempre </a:t>
                </a:r>
                <a:r>
                  <a:rPr lang="es-ES" sz="2400" b="0" i="1" dirty="0">
                    <a:effectLst/>
                    <a:latin typeface="Merriweather"/>
                  </a:rPr>
                  <a:t>planares</a:t>
                </a:r>
                <a:r>
                  <a:rPr lang="es-ES" sz="2400" i="1" dirty="0">
                    <a:latin typeface="Merriweather"/>
                  </a:rPr>
                  <a:t>, </a:t>
                </a:r>
                <a:r>
                  <a:rPr lang="es-ES" sz="2400" b="0" i="0" dirty="0">
                    <a:effectLst/>
                    <a:latin typeface="Merriweather"/>
                  </a:rPr>
                  <a:t>es decir, se puede dibujar en el plano una representación del grafo, en la cual las aristas no se cruzan.</a:t>
                </a:r>
              </a:p>
              <a:p>
                <a:r>
                  <a:rPr lang="es-ES" sz="2400" dirty="0"/>
                  <a:t>Colorear un grafo (con los colores de C) es lo mismo que construir una lista (con los símbolos de C) con determinadas restricciones sobre los símbolos que se pueden emplear en sus posiciones. Colorear con k colores dados un grafo G con vértices { </a:t>
                </a:r>
                <a14:m>
                  <m:oMath xmlns:m="http://schemas.openxmlformats.org/officeDocument/2006/math">
                    <m:sSub>
                      <m:sSubPr>
                        <m:ctrlPr>
                          <a:rPr lang="es-ES" sz="2400" i="1">
                            <a:latin typeface="Cambria Math" panose="02040503050406030204" pitchFamily="18" charset="0"/>
                          </a:rPr>
                        </m:ctrlPr>
                      </m:sSubPr>
                      <m:e>
                        <m:r>
                          <a:rPr lang="es-ES" sz="2400" i="1">
                            <a:latin typeface="Cambria Math" panose="02040503050406030204" pitchFamily="18" charset="0"/>
                          </a:rPr>
                          <m:t>𝑣</m:t>
                        </m:r>
                      </m:e>
                      <m:sub>
                        <m:r>
                          <a:rPr lang="es-ES" sz="2400" i="0">
                            <a:latin typeface="Cambria Math" panose="02040503050406030204" pitchFamily="18" charset="0"/>
                          </a:rPr>
                          <m:t>1,⋯</m:t>
                        </m:r>
                      </m:sub>
                    </m:sSub>
                    <m:r>
                      <a:rPr lang="es-ES" sz="2400" i="0">
                        <a:latin typeface="Cambria Math" panose="02040503050406030204" pitchFamily="18" charset="0"/>
                      </a:rPr>
                      <m:t>,</m:t>
                    </m:r>
                    <m:sSub>
                      <m:sSubPr>
                        <m:ctrlPr>
                          <a:rPr lang="es-ES" sz="2400" i="1">
                            <a:latin typeface="Cambria Math" panose="02040503050406030204" pitchFamily="18" charset="0"/>
                          </a:rPr>
                        </m:ctrlPr>
                      </m:sSubPr>
                      <m:e>
                        <m:r>
                          <a:rPr lang="es-ES" sz="2400" i="1">
                            <a:latin typeface="Cambria Math" panose="02040503050406030204" pitchFamily="18" charset="0"/>
                          </a:rPr>
                          <m:t>𝑣</m:t>
                        </m:r>
                      </m:e>
                      <m:sub>
                        <m:r>
                          <a:rPr lang="es-ES" sz="2400" i="1">
                            <a:latin typeface="Cambria Math" panose="02040503050406030204" pitchFamily="18" charset="0"/>
                          </a:rPr>
                          <m:t>𝑛</m:t>
                        </m:r>
                      </m:sub>
                    </m:sSub>
                  </m:oMath>
                </a14:m>
                <a:r>
                  <a:rPr lang="es-ES" sz="2400" dirty="0"/>
                  <a:t>} es lo mismo que formar listas con repetición de símbolos de longitud n con esos k símbolos (colores) de manera que si</a:t>
                </a:r>
              </a:p>
              <a:p>
                <a:pPr marL="0" indent="0">
                  <a:buNone/>
                </a:pPr>
                <a:r>
                  <a:rPr lang="es-ES" sz="2400" dirty="0"/>
                  <a:t>    { </a:t>
                </a:r>
                <a14:m>
                  <m:oMath xmlns:m="http://schemas.openxmlformats.org/officeDocument/2006/math">
                    <m:sSub>
                      <m:sSubPr>
                        <m:ctrlPr>
                          <a:rPr lang="es-ES" sz="2400" i="1">
                            <a:latin typeface="Cambria Math" panose="02040503050406030204" pitchFamily="18" charset="0"/>
                          </a:rPr>
                        </m:ctrlPr>
                      </m:sSubPr>
                      <m:e>
                        <m:r>
                          <a:rPr lang="es-ES" sz="2400" i="1">
                            <a:latin typeface="Cambria Math" panose="02040503050406030204" pitchFamily="18" charset="0"/>
                          </a:rPr>
                          <m:t>𝑣</m:t>
                        </m:r>
                      </m:e>
                      <m:sub>
                        <m:sSup>
                          <m:sSupPr>
                            <m:ctrlPr>
                              <a:rPr lang="es-ES" sz="2400" i="1">
                                <a:latin typeface="Cambria Math" panose="02040503050406030204" pitchFamily="18" charset="0"/>
                              </a:rPr>
                            </m:ctrlPr>
                          </m:sSupPr>
                          <m:e>
                            <m:r>
                              <a:rPr lang="es-ES" sz="2400" i="1">
                                <a:latin typeface="Cambria Math" panose="02040503050406030204" pitchFamily="18" charset="0"/>
                              </a:rPr>
                              <m:t>𝑖</m:t>
                            </m:r>
                          </m:e>
                          <m:sup>
                            <m:r>
                              <a:rPr lang="es-ES" sz="2400" b="0" i="1">
                                <a:latin typeface="Cambria Math" panose="02040503050406030204" pitchFamily="18" charset="0"/>
                              </a:rPr>
                              <m:t> ,</m:t>
                            </m:r>
                          </m:sup>
                        </m:sSup>
                      </m:sub>
                    </m:sSub>
                    <m:sSub>
                      <m:sSubPr>
                        <m:ctrlPr>
                          <a:rPr lang="es-ES" sz="2400" i="1">
                            <a:latin typeface="Cambria Math" panose="02040503050406030204" pitchFamily="18" charset="0"/>
                          </a:rPr>
                        </m:ctrlPr>
                      </m:sSubPr>
                      <m:e>
                        <m:r>
                          <a:rPr lang="es-ES" sz="2400" i="1">
                            <a:latin typeface="Cambria Math" panose="02040503050406030204" pitchFamily="18" charset="0"/>
                          </a:rPr>
                          <m:t>𝑣</m:t>
                        </m:r>
                      </m:e>
                      <m:sub>
                        <m:r>
                          <a:rPr lang="es-ES" sz="2400" i="1">
                            <a:latin typeface="Cambria Math" panose="02040503050406030204" pitchFamily="18" charset="0"/>
                          </a:rPr>
                          <m:t>𝑗</m:t>
                        </m:r>
                      </m:sub>
                    </m:sSub>
                  </m:oMath>
                </a14:m>
                <a:r>
                  <a:rPr lang="es-ES" sz="2400" dirty="0"/>
                  <a:t>} ∈ E, los símbolos que aparezcan en las posiciones i y j de la lista    sean distintos. </a:t>
                </a:r>
              </a:p>
            </p:txBody>
          </p:sp>
        </mc:Choice>
        <mc:Fallback>
          <p:sp>
            <p:nvSpPr>
              <p:cNvPr id="3" name="Marcador de contenido 2">
                <a:extLst>
                  <a:ext uri="{FF2B5EF4-FFF2-40B4-BE49-F238E27FC236}">
                    <a16:creationId xmlns:a16="http://schemas.microsoft.com/office/drawing/2014/main" id="{D8655686-9A2A-4A97-A9EC-C07BC025C33A}"/>
                  </a:ext>
                </a:extLst>
              </p:cNvPr>
              <p:cNvSpPr>
                <a:spLocks noGrp="1" noRot="1" noChangeAspect="1" noMove="1" noResize="1" noEditPoints="1" noAdjustHandles="1" noChangeArrowheads="1" noChangeShapeType="1" noTextEdit="1"/>
              </p:cNvSpPr>
              <p:nvPr>
                <p:ph idx="1"/>
              </p:nvPr>
            </p:nvSpPr>
            <p:spPr>
              <a:xfrm>
                <a:off x="1367624" y="2490436"/>
                <a:ext cx="9708995" cy="3567173"/>
              </a:xfrm>
              <a:blipFill>
                <a:blip r:embed="rId2"/>
                <a:stretch>
                  <a:fillRect l="-942" r="-1193" b="-342"/>
                </a:stretch>
              </a:blipFill>
            </p:spPr>
            <p:txBody>
              <a:bodyPr/>
              <a:lstStyle/>
              <a:p>
                <a:r>
                  <a:rPr lang="es-ES">
                    <a:noFill/>
                  </a:rPr>
                  <a:t> </a:t>
                </a:r>
              </a:p>
            </p:txBody>
          </p:sp>
        </mc:Fallback>
      </mc:AlternateContent>
    </p:spTree>
    <p:extLst>
      <p:ext uri="{BB962C8B-B14F-4D97-AF65-F5344CB8AC3E}">
        <p14:creationId xmlns:p14="http://schemas.microsoft.com/office/powerpoint/2010/main" val="23828359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8">
            <a:extLst>
              <a:ext uri="{FF2B5EF4-FFF2-40B4-BE49-F238E27FC236}">
                <a16:creationId xmlns:a16="http://schemas.microsoft.com/office/drawing/2014/main" id="{911A6C77-6109-4F77-975B-C375615A55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9" name="Group 10">
            <a:extLst>
              <a:ext uri="{FF2B5EF4-FFF2-40B4-BE49-F238E27FC236}">
                <a16:creationId xmlns:a16="http://schemas.microsoft.com/office/drawing/2014/main" id="{CB343D17-9934-455E-B326-2F39206BA44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09710" y="635715"/>
            <a:ext cx="11142208" cy="2482136"/>
            <a:chOff x="409710" y="635715"/>
            <a:chExt cx="11142208" cy="2482136"/>
          </a:xfrm>
        </p:grpSpPr>
        <p:sp>
          <p:nvSpPr>
            <p:cNvPr id="20" name="Freeform 44">
              <a:extLst>
                <a:ext uri="{FF2B5EF4-FFF2-40B4-BE49-F238E27FC236}">
                  <a16:creationId xmlns:a16="http://schemas.microsoft.com/office/drawing/2014/main" id="{A8AA2B63-BFCD-40D0-B2D0-CB714D70E2E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 name="Freeform 45">
              <a:extLst>
                <a:ext uri="{FF2B5EF4-FFF2-40B4-BE49-F238E27FC236}">
                  <a16:creationId xmlns:a16="http://schemas.microsoft.com/office/drawing/2014/main" id="{80834EBB-06EA-4C69-AF7A-D5A4E69D8A8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2" name="Freeform 46">
              <a:extLst>
                <a:ext uri="{FF2B5EF4-FFF2-40B4-BE49-F238E27FC236}">
                  <a16:creationId xmlns:a16="http://schemas.microsoft.com/office/drawing/2014/main" id="{2D314EC1-63E0-43B5-9CD5-F25593B2CA3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3" name="Freeform 47">
              <a:extLst>
                <a:ext uri="{FF2B5EF4-FFF2-40B4-BE49-F238E27FC236}">
                  <a16:creationId xmlns:a16="http://schemas.microsoft.com/office/drawing/2014/main" id="{9577EB7D-16A7-4E05-9105-431E729665F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4" name="Rectangle 15">
              <a:extLst>
                <a:ext uri="{FF2B5EF4-FFF2-40B4-BE49-F238E27FC236}">
                  <a16:creationId xmlns:a16="http://schemas.microsoft.com/office/drawing/2014/main" id="{EC1741C3-592F-47B5-93A0-66FC0BB97E49}"/>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2" name="Título 1">
            <a:extLst>
              <a:ext uri="{FF2B5EF4-FFF2-40B4-BE49-F238E27FC236}">
                <a16:creationId xmlns:a16="http://schemas.microsoft.com/office/drawing/2014/main" id="{CB76D856-D1FD-4FBE-B238-3A928AA046FB}"/>
              </a:ext>
            </a:extLst>
          </p:cNvPr>
          <p:cNvSpPr>
            <a:spLocks noGrp="1"/>
          </p:cNvSpPr>
          <p:nvPr>
            <p:ph type="title"/>
          </p:nvPr>
        </p:nvSpPr>
        <p:spPr>
          <a:xfrm>
            <a:off x="1047280" y="759805"/>
            <a:ext cx="10306520" cy="1325563"/>
          </a:xfrm>
        </p:spPr>
        <p:txBody>
          <a:bodyPr>
            <a:normAutofit/>
          </a:bodyPr>
          <a:lstStyle/>
          <a:p>
            <a:r>
              <a:rPr lang="es-ES" sz="4000">
                <a:solidFill>
                  <a:srgbClr val="FFFFFF"/>
                </a:solidFill>
              </a:rPr>
              <a:t>Ejemplo de aplicación: horarios</a:t>
            </a:r>
          </a:p>
        </p:txBody>
      </p:sp>
      <p:pic>
        <p:nvPicPr>
          <p:cNvPr id="4" name="Imagen 3" descr="Resultado de imagen de graphs edges">
            <a:extLst>
              <a:ext uri="{FF2B5EF4-FFF2-40B4-BE49-F238E27FC236}">
                <a16:creationId xmlns:a16="http://schemas.microsoft.com/office/drawing/2014/main" id="{8AA66D0D-B9F0-4CDD-97A7-A02419406845}"/>
              </a:ext>
            </a:extLst>
          </p:cNvPr>
          <p:cNvPicPr/>
          <p:nvPr/>
        </p:nvPicPr>
        <p:blipFill rotWithShape="1">
          <a:blip r:embed="rId2">
            <a:extLst>
              <a:ext uri="{28A0092B-C50C-407E-A947-70E740481C1C}">
                <a14:useLocalDpi xmlns:a14="http://schemas.microsoft.com/office/drawing/2010/main" val="0"/>
              </a:ext>
            </a:extLst>
          </a:blip>
          <a:srcRect l="4513" r="7393" b="-1"/>
          <a:stretch/>
        </p:blipFill>
        <p:spPr bwMode="auto">
          <a:xfrm>
            <a:off x="1424902" y="2492376"/>
            <a:ext cx="3209779" cy="3563372"/>
          </a:xfrm>
          <a:prstGeom prst="rect">
            <a:avLst/>
          </a:prstGeom>
          <a:noFill/>
        </p:spPr>
      </p:pic>
      <p:sp>
        <p:nvSpPr>
          <p:cNvPr id="3" name="Marcador de contenido 2">
            <a:extLst>
              <a:ext uri="{FF2B5EF4-FFF2-40B4-BE49-F238E27FC236}">
                <a16:creationId xmlns:a16="http://schemas.microsoft.com/office/drawing/2014/main" id="{17DE562C-59D0-4656-BC87-A4E5FB9C1C1D}"/>
              </a:ext>
            </a:extLst>
          </p:cNvPr>
          <p:cNvSpPr>
            <a:spLocks noGrp="1"/>
          </p:cNvSpPr>
          <p:nvPr>
            <p:ph idx="1"/>
          </p:nvPr>
        </p:nvSpPr>
        <p:spPr>
          <a:xfrm>
            <a:off x="5295569" y="2494450"/>
            <a:ext cx="5471529" cy="3563159"/>
          </a:xfrm>
        </p:spPr>
        <p:txBody>
          <a:bodyPr>
            <a:noAutofit/>
          </a:bodyPr>
          <a:lstStyle/>
          <a:p>
            <a:r>
              <a:rPr lang="es-ES" sz="2000" dirty="0"/>
              <a:t>En un curso del Grado en IM con 9 asignaturas, A1,...,A9, hay alumnos matriculados simultáneamente en las asignaturas A1 y A2, A3, A4, A5 y A6 y A7 y A8. Además, la asignatura A9 es obligatoria para todos. Queremos diseñar un horario, utilizando el menor número de horas posible, que permita a cada alumno asistir a las clases de las asignaturas en las que esté matriculado. Cada horario será una lista de 9 posiciones (una por asignatura) con los símbolos que indiquen las horas a las que se imparten, y en la que se respeten las reglas descritas. </a:t>
            </a:r>
          </a:p>
        </p:txBody>
      </p:sp>
    </p:spTree>
    <p:extLst>
      <p:ext uri="{BB962C8B-B14F-4D97-AF65-F5344CB8AC3E}">
        <p14:creationId xmlns:p14="http://schemas.microsoft.com/office/powerpoint/2010/main" val="1611975390"/>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202</TotalTime>
  <Words>1580</Words>
  <Application>Microsoft Office PowerPoint</Application>
  <PresentationFormat>Panorámica</PresentationFormat>
  <Paragraphs>63</Paragraphs>
  <Slides>18</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18</vt:i4>
      </vt:variant>
    </vt:vector>
  </HeadingPairs>
  <TitlesOfParts>
    <vt:vector size="25" baseType="lpstr">
      <vt:lpstr>Arial</vt:lpstr>
      <vt:lpstr>Calibri</vt:lpstr>
      <vt:lpstr>Calibri Light</vt:lpstr>
      <vt:lpstr>Cambria Math</vt:lpstr>
      <vt:lpstr>Georgia</vt:lpstr>
      <vt:lpstr>Merriweather</vt:lpstr>
      <vt:lpstr>Tema de Office</vt:lpstr>
      <vt:lpstr>COLOREADO DE GRAFOS</vt:lpstr>
      <vt:lpstr>Número cromático de un grafo </vt:lpstr>
      <vt:lpstr>Indice ó número cromático χ(G)</vt:lpstr>
      <vt:lpstr>Colorear un grafo</vt:lpstr>
      <vt:lpstr>Indice cromático</vt:lpstr>
      <vt:lpstr>Coloreado de mapas </vt:lpstr>
      <vt:lpstr>Problema de los 4 colores</vt:lpstr>
      <vt:lpstr>Coloreado de mapas</vt:lpstr>
      <vt:lpstr>Ejemplo de aplicación: horarios</vt:lpstr>
      <vt:lpstr>Aplicación</vt:lpstr>
      <vt:lpstr>Número cromático</vt:lpstr>
      <vt:lpstr> 2 ≤ χ(G) ≤ |V (G)|</vt:lpstr>
      <vt:lpstr>Número cromático</vt:lpstr>
      <vt:lpstr>Ejercicios</vt:lpstr>
      <vt:lpstr>Ejercicios</vt:lpstr>
      <vt:lpstr>Algoritmo de coloreado de un grafo G=(V,E)</vt:lpstr>
      <vt:lpstr>Algoritmo de coloreado</vt:lpstr>
      <vt:lpstr>Algoritmo de coloreado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NUMERO CROMÁTICO DE UN GRAFO</dc:title>
  <dc:creator>Elvira Muñoz García</dc:creator>
  <cp:lastModifiedBy>Elvira Muñoz García</cp:lastModifiedBy>
  <cp:revision>46</cp:revision>
  <dcterms:created xsi:type="dcterms:W3CDTF">2021-05-09T15:39:46Z</dcterms:created>
  <dcterms:modified xsi:type="dcterms:W3CDTF">2021-05-09T19:02:22Z</dcterms:modified>
</cp:coreProperties>
</file>